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media/image28.jpg" ContentType="image/jp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379" r:id="rId2"/>
    <p:sldId id="7541" r:id="rId3"/>
    <p:sldId id="7230" r:id="rId4"/>
    <p:sldId id="2477" r:id="rId5"/>
    <p:sldId id="5117" r:id="rId6"/>
    <p:sldId id="7359" r:id="rId7"/>
    <p:sldId id="7361" r:id="rId8"/>
    <p:sldId id="7362" r:id="rId9"/>
    <p:sldId id="7363" r:id="rId10"/>
    <p:sldId id="7372" r:id="rId11"/>
    <p:sldId id="7370" r:id="rId12"/>
    <p:sldId id="7353" r:id="rId13"/>
    <p:sldId id="7357" r:id="rId14"/>
    <p:sldId id="7260" r:id="rId15"/>
    <p:sldId id="7355" r:id="rId16"/>
    <p:sldId id="7356" r:id="rId17"/>
    <p:sldId id="7261" r:id="rId18"/>
    <p:sldId id="7358" r:id="rId19"/>
    <p:sldId id="7367" r:id="rId20"/>
    <p:sldId id="5100" r:id="rId21"/>
    <p:sldId id="7368" r:id="rId22"/>
    <p:sldId id="7369" r:id="rId23"/>
    <p:sldId id="7279" r:id="rId24"/>
    <p:sldId id="7335" r:id="rId25"/>
    <p:sldId id="7339" r:id="rId26"/>
    <p:sldId id="7340" r:id="rId27"/>
    <p:sldId id="7336" r:id="rId28"/>
    <p:sldId id="7337" r:id="rId29"/>
    <p:sldId id="7338" r:id="rId30"/>
    <p:sldId id="7307" r:id="rId31"/>
    <p:sldId id="7341" r:id="rId32"/>
    <p:sldId id="7343" r:id="rId33"/>
    <p:sldId id="7344" r:id="rId34"/>
    <p:sldId id="7345" r:id="rId35"/>
    <p:sldId id="7346" r:id="rId36"/>
    <p:sldId id="7347" r:id="rId37"/>
    <p:sldId id="7265" r:id="rId38"/>
    <p:sldId id="7342" r:id="rId39"/>
    <p:sldId id="7349" r:id="rId40"/>
    <p:sldId id="7350" r:id="rId41"/>
    <p:sldId id="7348" r:id="rId42"/>
    <p:sldId id="7231" r:id="rId43"/>
    <p:sldId id="7351" r:id="rId44"/>
    <p:sldId id="7352" r:id="rId45"/>
    <p:sldId id="7371" r:id="rId46"/>
    <p:sldId id="7364" r:id="rId47"/>
    <p:sldId id="7366" r:id="rId48"/>
    <p:sldId id="7365" r:id="rId49"/>
    <p:sldId id="522"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616D27-C2E1-D822-A553-4B6C2450FD50}" name="Sidhi Mishra" initials="SM" userId="S-1-5-21-1964979238-429942662-834490965-149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548235"/>
    <a:srgbClr val="4472C4"/>
    <a:srgbClr val="203864"/>
    <a:srgbClr val="3B7EBF"/>
    <a:srgbClr val="323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8" autoAdjust="0"/>
    <p:restoredTop sz="94249" autoAdjust="0"/>
  </p:normalViewPr>
  <p:slideViewPr>
    <p:cSldViewPr snapToGrid="0">
      <p:cViewPr varScale="1">
        <p:scale>
          <a:sx n="66" d="100"/>
          <a:sy n="66" d="100"/>
        </p:scale>
        <p:origin x="1380"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295779451645633E-2"/>
          <c:y val="0.10123790753908721"/>
          <c:w val="0.91319541352816447"/>
          <c:h val="0.70609889401225756"/>
        </c:manualLayout>
      </c:layout>
      <c:barChart>
        <c:barDir val="col"/>
        <c:grouping val="clustered"/>
        <c:varyColors val="0"/>
        <c:ser>
          <c:idx val="0"/>
          <c:order val="0"/>
          <c:tx>
            <c:strRef>
              <c:f>Sheet1!$B$1</c:f>
              <c:strCache>
                <c:ptCount val="1"/>
                <c:pt idx="0">
                  <c:v>Total</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spPr>
              <a:solidFill>
                <a:schemeClr val="accent5">
                  <a:lumMod val="20000"/>
                  <a:lumOff val="8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FY2017</c:v>
                </c:pt>
                <c:pt idx="1">
                  <c:v>FY2021</c:v>
                </c:pt>
                <c:pt idx="2">
                  <c:v>FY2022</c:v>
                </c:pt>
              </c:strCache>
            </c:strRef>
          </c:cat>
          <c:val>
            <c:numRef>
              <c:f>Sheet1!$B$2:$B$4</c:f>
              <c:numCache>
                <c:formatCode>0</c:formatCode>
                <c:ptCount val="3"/>
                <c:pt idx="0">
                  <c:v>100</c:v>
                </c:pt>
                <c:pt idx="1">
                  <c:v>100</c:v>
                </c:pt>
                <c:pt idx="2">
                  <c:v>100</c:v>
                </c:pt>
              </c:numCache>
            </c:numRef>
          </c:val>
          <c:extLst>
            <c:ext xmlns:c16="http://schemas.microsoft.com/office/drawing/2014/chart" uri="{C3380CC4-5D6E-409C-BE32-E72D297353CC}">
              <c16:uniqueId val="{00000000-962D-4274-9792-C4FA59159B64}"/>
            </c:ext>
          </c:extLst>
        </c:ser>
        <c:dLbls>
          <c:showLegendKey val="0"/>
          <c:showVal val="1"/>
          <c:showCatName val="0"/>
          <c:showSerName val="0"/>
          <c:showPercent val="0"/>
          <c:showBubbleSize val="0"/>
        </c:dLbls>
        <c:gapWidth val="100"/>
        <c:overlap val="-24"/>
        <c:axId val="687099352"/>
        <c:axId val="687099744"/>
      </c:barChart>
      <c:catAx>
        <c:axId val="6870993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87099744"/>
        <c:crosses val="autoZero"/>
        <c:auto val="1"/>
        <c:lblAlgn val="ctr"/>
        <c:lblOffset val="100"/>
        <c:noMultiLvlLbl val="0"/>
      </c:catAx>
      <c:valAx>
        <c:axId val="687099744"/>
        <c:scaling>
          <c:orientation val="minMax"/>
        </c:scaling>
        <c:delete val="1"/>
        <c:axPos val="l"/>
        <c:numFmt formatCode="0" sourceLinked="1"/>
        <c:majorTickMark val="none"/>
        <c:minorTickMark val="none"/>
        <c:tickLblPos val="nextTo"/>
        <c:crossAx val="687099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002060"/>
            </a:solidFill>
            <a:ln>
              <a:noFill/>
            </a:ln>
            <a:effectLst/>
          </c:spPr>
          <c:invertIfNegative val="0"/>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After Service</c:v>
                </c:pt>
                <c:pt idx="1">
                  <c:v>Delivery Time </c:v>
                </c:pt>
                <c:pt idx="2">
                  <c:v>Waranty </c:v>
                </c:pt>
                <c:pt idx="3">
                  <c:v>Size &amp; Space</c:v>
                </c:pt>
                <c:pt idx="4">
                  <c:v>Broad Range Of Industry Applications</c:v>
                </c:pt>
                <c:pt idx="5">
                  <c:v>Standards compliance </c:v>
                </c:pt>
                <c:pt idx="6">
                  <c:v>Cost Effectiveness</c:v>
                </c:pt>
                <c:pt idx="7">
                  <c:v>Proximity to Partners</c:v>
                </c:pt>
                <c:pt idx="8">
                  <c:v>Brand Awareness</c:v>
                </c:pt>
                <c:pt idx="9">
                  <c:v>Performance (Accuracy, Easy Installation, Temperature Drift, etc.)</c:v>
                </c:pt>
              </c:strCache>
            </c:strRef>
          </c:cat>
          <c:val>
            <c:numRef>
              <c:f>Sheet1!$B$2:$B$11</c:f>
              <c:numCache>
                <c:formatCode>0%</c:formatCode>
                <c:ptCount val="10"/>
                <c:pt idx="0">
                  <c:v>0.2</c:v>
                </c:pt>
                <c:pt idx="1">
                  <c:v>0.25</c:v>
                </c:pt>
                <c:pt idx="2">
                  <c:v>0.25</c:v>
                </c:pt>
                <c:pt idx="3">
                  <c:v>0.3</c:v>
                </c:pt>
                <c:pt idx="4">
                  <c:v>0.35</c:v>
                </c:pt>
                <c:pt idx="5">
                  <c:v>0.39999999999999997</c:v>
                </c:pt>
                <c:pt idx="6">
                  <c:v>0.5</c:v>
                </c:pt>
                <c:pt idx="7">
                  <c:v>0.55000000000000004</c:v>
                </c:pt>
                <c:pt idx="8">
                  <c:v>0.65</c:v>
                </c:pt>
                <c:pt idx="9">
                  <c:v>0.70000000000000007</c:v>
                </c:pt>
              </c:numCache>
            </c:numRef>
          </c:val>
          <c:extLst>
            <c:ext xmlns:c16="http://schemas.microsoft.com/office/drawing/2014/chart" uri="{C3380CC4-5D6E-409C-BE32-E72D297353CC}">
              <c16:uniqueId val="{00000000-B16F-475E-BFA6-8C27EDC09C96}"/>
            </c:ext>
          </c:extLst>
        </c:ser>
        <c:dLbls>
          <c:showLegendKey val="0"/>
          <c:showVal val="0"/>
          <c:showCatName val="0"/>
          <c:showSerName val="0"/>
          <c:showPercent val="0"/>
          <c:showBubbleSize val="0"/>
        </c:dLbls>
        <c:gapWidth val="182"/>
        <c:axId val="1831605695"/>
        <c:axId val="1831608191"/>
      </c:barChart>
      <c:catAx>
        <c:axId val="1831605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31608191"/>
        <c:crosses val="autoZero"/>
        <c:auto val="1"/>
        <c:lblAlgn val="ctr"/>
        <c:lblOffset val="100"/>
        <c:noMultiLvlLbl val="0"/>
      </c:catAx>
      <c:valAx>
        <c:axId val="1831608191"/>
        <c:scaling>
          <c:orientation val="minMax"/>
        </c:scaling>
        <c:delete val="1"/>
        <c:axPos val="b"/>
        <c:numFmt formatCode="0%" sourceLinked="1"/>
        <c:majorTickMark val="none"/>
        <c:minorTickMark val="none"/>
        <c:tickLblPos val="nextTo"/>
        <c:crossAx val="1831605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123790753908721"/>
          <c:w val="1"/>
          <c:h val="0.69521533216406861"/>
        </c:manualLayout>
      </c:layout>
      <c:barChart>
        <c:barDir val="col"/>
        <c:grouping val="clustered"/>
        <c:varyColors val="0"/>
        <c:ser>
          <c:idx val="0"/>
          <c:order val="0"/>
          <c:tx>
            <c:strRef>
              <c:f>Sheet1!$B$1</c:f>
              <c:strCache>
                <c:ptCount val="1"/>
                <c:pt idx="0">
                  <c:v>Industrial</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spPr>
              <a:solidFill>
                <a:schemeClr val="accent5">
                  <a:lumMod val="20000"/>
                  <a:lumOff val="8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FY2017</c:v>
                </c:pt>
                <c:pt idx="1">
                  <c:v>FY2021</c:v>
                </c:pt>
                <c:pt idx="2">
                  <c:v>FY2022</c:v>
                </c:pt>
              </c:strCache>
            </c:strRef>
          </c:cat>
          <c:val>
            <c:numRef>
              <c:f>Sheet1!$B$2:$B$4</c:f>
              <c:numCache>
                <c:formatCode>0</c:formatCode>
                <c:ptCount val="3"/>
                <c:pt idx="0">
                  <c:v>100</c:v>
                </c:pt>
                <c:pt idx="1">
                  <c:v>100</c:v>
                </c:pt>
                <c:pt idx="2">
                  <c:v>100</c:v>
                </c:pt>
              </c:numCache>
            </c:numRef>
          </c:val>
          <c:extLst>
            <c:ext xmlns:c16="http://schemas.microsoft.com/office/drawing/2014/chart" uri="{C3380CC4-5D6E-409C-BE32-E72D297353CC}">
              <c16:uniqueId val="{00000000-FABE-4EBA-A477-2BAA4118009C}"/>
            </c:ext>
          </c:extLst>
        </c:ser>
        <c:ser>
          <c:idx val="1"/>
          <c:order val="1"/>
          <c:tx>
            <c:strRef>
              <c:f>Sheet1!$C$1</c:f>
              <c:strCache>
                <c:ptCount val="1"/>
                <c:pt idx="0">
                  <c:v>Automotive</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spPr>
              <a:solidFill>
                <a:schemeClr val="accent6">
                  <a:lumMod val="20000"/>
                  <a:lumOff val="8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FY2017</c:v>
                </c:pt>
                <c:pt idx="1">
                  <c:v>FY2021</c:v>
                </c:pt>
                <c:pt idx="2">
                  <c:v>FY2022</c:v>
                </c:pt>
              </c:strCache>
            </c:strRef>
          </c:cat>
          <c:val>
            <c:numRef>
              <c:f>Sheet1!$C$2:$C$4</c:f>
              <c:numCache>
                <c:formatCode>0</c:formatCode>
                <c:ptCount val="3"/>
                <c:pt idx="0">
                  <c:v>10</c:v>
                </c:pt>
                <c:pt idx="1">
                  <c:v>10</c:v>
                </c:pt>
                <c:pt idx="2">
                  <c:v>10</c:v>
                </c:pt>
              </c:numCache>
            </c:numRef>
          </c:val>
          <c:extLst>
            <c:ext xmlns:c16="http://schemas.microsoft.com/office/drawing/2014/chart" uri="{C3380CC4-5D6E-409C-BE32-E72D297353CC}">
              <c16:uniqueId val="{00000001-FABE-4EBA-A477-2BAA4118009C}"/>
            </c:ext>
          </c:extLst>
        </c:ser>
        <c:dLbls>
          <c:showLegendKey val="0"/>
          <c:showVal val="1"/>
          <c:showCatName val="0"/>
          <c:showSerName val="0"/>
          <c:showPercent val="0"/>
          <c:showBubbleSize val="0"/>
        </c:dLbls>
        <c:gapWidth val="100"/>
        <c:overlap val="-24"/>
        <c:axId val="687099352"/>
        <c:axId val="687099744"/>
      </c:barChart>
      <c:catAx>
        <c:axId val="6870993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87099744"/>
        <c:crosses val="autoZero"/>
        <c:auto val="1"/>
        <c:lblAlgn val="ctr"/>
        <c:lblOffset val="100"/>
        <c:noMultiLvlLbl val="0"/>
      </c:catAx>
      <c:valAx>
        <c:axId val="687099744"/>
        <c:scaling>
          <c:orientation val="minMax"/>
        </c:scaling>
        <c:delete val="1"/>
        <c:axPos val="l"/>
        <c:numFmt formatCode="0" sourceLinked="1"/>
        <c:majorTickMark val="none"/>
        <c:minorTickMark val="none"/>
        <c:tickLblPos val="nextTo"/>
        <c:crossAx val="687099352"/>
        <c:crosses val="autoZero"/>
        <c:crossBetween val="between"/>
      </c:valAx>
      <c:spPr>
        <a:noFill/>
        <a:ln>
          <a:noFill/>
        </a:ln>
        <a:effectLst/>
      </c:spPr>
    </c:plotArea>
    <c:legend>
      <c:legendPos val="b"/>
      <c:layout>
        <c:manualLayout>
          <c:xMode val="edge"/>
          <c:yMode val="edge"/>
          <c:x val="0.31168427486854627"/>
          <c:y val="0.90955162200025053"/>
          <c:w val="0.49919480198654348"/>
          <c:h val="8.1605706455227675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123790753908721"/>
          <c:w val="1"/>
          <c:h val="0.69521533216406861"/>
        </c:manualLayout>
      </c:layout>
      <c:barChart>
        <c:barDir val="col"/>
        <c:grouping val="clustered"/>
        <c:varyColors val="0"/>
        <c:ser>
          <c:idx val="0"/>
          <c:order val="0"/>
          <c:tx>
            <c:strRef>
              <c:f>Sheet1!$B$1</c:f>
              <c:strCache>
                <c:ptCount val="1"/>
                <c:pt idx="0">
                  <c:v>Industrial</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spPr>
              <a:solidFill>
                <a:schemeClr val="accent5">
                  <a:lumMod val="20000"/>
                  <a:lumOff val="8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FY2017</c:v>
                </c:pt>
                <c:pt idx="1">
                  <c:v>FY2018</c:v>
                </c:pt>
                <c:pt idx="2">
                  <c:v>FY2019</c:v>
                </c:pt>
                <c:pt idx="3">
                  <c:v>FY2020</c:v>
                </c:pt>
                <c:pt idx="4">
                  <c:v>FY2021</c:v>
                </c:pt>
                <c:pt idx="5">
                  <c:v>FY2022</c:v>
                </c:pt>
              </c:strCache>
            </c:strRef>
          </c:cat>
          <c:val>
            <c:numRef>
              <c:f>Sheet1!$B$2:$B$7</c:f>
              <c:numCache>
                <c:formatCode>0</c:formatCode>
                <c:ptCount val="6"/>
                <c:pt idx="0">
                  <c:v>214.18992656999998</c:v>
                </c:pt>
                <c:pt idx="1">
                  <c:v>253.37597122</c:v>
                </c:pt>
                <c:pt idx="2">
                  <c:v>251.43861089999996</c:v>
                </c:pt>
                <c:pt idx="3">
                  <c:v>248.79600355000002</c:v>
                </c:pt>
                <c:pt idx="4">
                  <c:v>238.54921968700003</c:v>
                </c:pt>
                <c:pt idx="5">
                  <c:v>310.98041652700005</c:v>
                </c:pt>
              </c:numCache>
            </c:numRef>
          </c:val>
          <c:extLst>
            <c:ext xmlns:c16="http://schemas.microsoft.com/office/drawing/2014/chart" uri="{C3380CC4-5D6E-409C-BE32-E72D297353CC}">
              <c16:uniqueId val="{00000000-FABE-4EBA-A477-2BAA4118009C}"/>
            </c:ext>
          </c:extLst>
        </c:ser>
        <c:ser>
          <c:idx val="1"/>
          <c:order val="1"/>
          <c:tx>
            <c:strRef>
              <c:f>Sheet1!$C$1</c:f>
              <c:strCache>
                <c:ptCount val="1"/>
                <c:pt idx="0">
                  <c:v>Automotive</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spPr>
              <a:solidFill>
                <a:schemeClr val="accent6">
                  <a:lumMod val="20000"/>
                  <a:lumOff val="8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FY2017</c:v>
                </c:pt>
                <c:pt idx="1">
                  <c:v>FY2018</c:v>
                </c:pt>
                <c:pt idx="2">
                  <c:v>FY2019</c:v>
                </c:pt>
                <c:pt idx="3">
                  <c:v>FY2020</c:v>
                </c:pt>
                <c:pt idx="4">
                  <c:v>FY2021</c:v>
                </c:pt>
                <c:pt idx="5">
                  <c:v>FY2022</c:v>
                </c:pt>
              </c:strCache>
            </c:strRef>
          </c:cat>
          <c:val>
            <c:numRef>
              <c:f>Sheet1!$C$2:$C$7</c:f>
              <c:numCache>
                <c:formatCode>0</c:formatCode>
                <c:ptCount val="6"/>
                <c:pt idx="0">
                  <c:v>50.205543057</c:v>
                </c:pt>
                <c:pt idx="1">
                  <c:v>61.709595929999999</c:v>
                </c:pt>
                <c:pt idx="2">
                  <c:v>71.705673629999993</c:v>
                </c:pt>
                <c:pt idx="3">
                  <c:v>69.939363549999996</c:v>
                </c:pt>
                <c:pt idx="4">
                  <c:v>80.214045877000004</c:v>
                </c:pt>
                <c:pt idx="5">
                  <c:v>92.745832718000017</c:v>
                </c:pt>
              </c:numCache>
            </c:numRef>
          </c:val>
          <c:extLst>
            <c:ext xmlns:c16="http://schemas.microsoft.com/office/drawing/2014/chart" uri="{C3380CC4-5D6E-409C-BE32-E72D297353CC}">
              <c16:uniqueId val="{00000001-FABE-4EBA-A477-2BAA4118009C}"/>
            </c:ext>
          </c:extLst>
        </c:ser>
        <c:dLbls>
          <c:showLegendKey val="0"/>
          <c:showVal val="1"/>
          <c:showCatName val="0"/>
          <c:showSerName val="0"/>
          <c:showPercent val="0"/>
          <c:showBubbleSize val="0"/>
        </c:dLbls>
        <c:gapWidth val="100"/>
        <c:overlap val="-24"/>
        <c:axId val="687099352"/>
        <c:axId val="687099744"/>
      </c:barChart>
      <c:catAx>
        <c:axId val="6870993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87099744"/>
        <c:crosses val="autoZero"/>
        <c:auto val="1"/>
        <c:lblAlgn val="ctr"/>
        <c:lblOffset val="100"/>
        <c:noMultiLvlLbl val="0"/>
      </c:catAx>
      <c:valAx>
        <c:axId val="687099744"/>
        <c:scaling>
          <c:orientation val="minMax"/>
        </c:scaling>
        <c:delete val="1"/>
        <c:axPos val="l"/>
        <c:numFmt formatCode="0" sourceLinked="1"/>
        <c:majorTickMark val="none"/>
        <c:minorTickMark val="none"/>
        <c:tickLblPos val="nextTo"/>
        <c:crossAx val="687099352"/>
        <c:crosses val="autoZero"/>
        <c:crossBetween val="between"/>
      </c:valAx>
      <c:spPr>
        <a:noFill/>
        <a:ln>
          <a:noFill/>
        </a:ln>
        <a:effectLst/>
      </c:spPr>
    </c:plotArea>
    <c:legend>
      <c:legendPos val="b"/>
      <c:layout>
        <c:manualLayout>
          <c:xMode val="edge"/>
          <c:yMode val="edge"/>
          <c:x val="0.31168427486854627"/>
          <c:y val="0.90955162200025053"/>
          <c:w val="0.33476300573913575"/>
          <c:h val="8.1605706455227675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295779451645633E-2"/>
          <c:y val="0.10123790753908721"/>
          <c:w val="0.91319541352816447"/>
          <c:h val="0.65712194660013001"/>
        </c:manualLayout>
      </c:layout>
      <c:barChart>
        <c:barDir val="col"/>
        <c:grouping val="clustered"/>
        <c:varyColors val="0"/>
        <c:ser>
          <c:idx val="0"/>
          <c:order val="0"/>
          <c:tx>
            <c:strRef>
              <c:f>Sheet1!$B$1</c:f>
              <c:strCache>
                <c:ptCount val="1"/>
                <c:pt idx="0">
                  <c:v>Total</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spPr>
              <a:solidFill>
                <a:schemeClr val="accent5">
                  <a:lumMod val="20000"/>
                  <a:lumOff val="8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FY2017</c:v>
                </c:pt>
                <c:pt idx="1">
                  <c:v>FY2018</c:v>
                </c:pt>
                <c:pt idx="2">
                  <c:v>FY2019</c:v>
                </c:pt>
                <c:pt idx="3">
                  <c:v>FY2020</c:v>
                </c:pt>
                <c:pt idx="4">
                  <c:v>FY2021</c:v>
                </c:pt>
                <c:pt idx="5">
                  <c:v>FY2022</c:v>
                </c:pt>
              </c:strCache>
            </c:strRef>
          </c:cat>
          <c:val>
            <c:numRef>
              <c:f>Sheet1!$B$2:$B$7</c:f>
              <c:numCache>
                <c:formatCode>0</c:formatCode>
                <c:ptCount val="6"/>
                <c:pt idx="0">
                  <c:v>264.39546962700001</c:v>
                </c:pt>
                <c:pt idx="1">
                  <c:v>315.08556714999997</c:v>
                </c:pt>
                <c:pt idx="2">
                  <c:v>323.14428452999994</c:v>
                </c:pt>
                <c:pt idx="3">
                  <c:v>318.73536710000002</c:v>
                </c:pt>
                <c:pt idx="4">
                  <c:v>318.76326556400005</c:v>
                </c:pt>
                <c:pt idx="5">
                  <c:v>403.72624924500008</c:v>
                </c:pt>
              </c:numCache>
            </c:numRef>
          </c:val>
          <c:extLst>
            <c:ext xmlns:c16="http://schemas.microsoft.com/office/drawing/2014/chart" uri="{C3380CC4-5D6E-409C-BE32-E72D297353CC}">
              <c16:uniqueId val="{00000000-962D-4274-9792-C4FA59159B64}"/>
            </c:ext>
          </c:extLst>
        </c:ser>
        <c:dLbls>
          <c:showLegendKey val="0"/>
          <c:showVal val="1"/>
          <c:showCatName val="0"/>
          <c:showSerName val="0"/>
          <c:showPercent val="0"/>
          <c:showBubbleSize val="0"/>
        </c:dLbls>
        <c:gapWidth val="100"/>
        <c:overlap val="-24"/>
        <c:axId val="687099352"/>
        <c:axId val="687099744"/>
      </c:barChart>
      <c:catAx>
        <c:axId val="6870993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87099744"/>
        <c:crosses val="autoZero"/>
        <c:auto val="1"/>
        <c:lblAlgn val="ctr"/>
        <c:lblOffset val="100"/>
        <c:noMultiLvlLbl val="0"/>
      </c:catAx>
      <c:valAx>
        <c:axId val="687099744"/>
        <c:scaling>
          <c:orientation val="minMax"/>
        </c:scaling>
        <c:delete val="1"/>
        <c:axPos val="l"/>
        <c:numFmt formatCode="0" sourceLinked="1"/>
        <c:majorTickMark val="none"/>
        <c:minorTickMark val="none"/>
        <c:tickLblPos val="nextTo"/>
        <c:crossAx val="687099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39565186669137"/>
          <c:y val="9.8045280712830613E-2"/>
          <c:w val="0.5280594774524614"/>
          <c:h val="0.82436106741780724"/>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4DB-478C-A627-A742CC39D06F}"/>
              </c:ext>
            </c:extLst>
          </c:dPt>
          <c:dPt>
            <c:idx val="1"/>
            <c:bubble3D val="0"/>
            <c:spPr>
              <a:solidFill>
                <a:srgbClr val="548235"/>
              </a:solidFill>
              <a:ln w="19050">
                <a:solidFill>
                  <a:schemeClr val="lt1"/>
                </a:solidFill>
              </a:ln>
              <a:effectLst/>
            </c:spPr>
            <c:extLst>
              <c:ext xmlns:c16="http://schemas.microsoft.com/office/drawing/2014/chart" uri="{C3380CC4-5D6E-409C-BE32-E72D297353CC}">
                <c16:uniqueId val="{00000003-A4DB-478C-A627-A742CC39D06F}"/>
              </c:ext>
            </c:extLst>
          </c:dPt>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Partner</c:v>
                </c:pt>
                <c:pt idx="1">
                  <c:v>Direct</c:v>
                </c:pt>
              </c:strCache>
            </c:strRef>
          </c:cat>
          <c:val>
            <c:numRef>
              <c:f>Sheet1!$B$2:$B$3</c:f>
              <c:numCache>
                <c:formatCode>0%</c:formatCode>
                <c:ptCount val="2"/>
                <c:pt idx="0">
                  <c:v>0.85160000000000002</c:v>
                </c:pt>
                <c:pt idx="1">
                  <c:v>0.14839999999999998</c:v>
                </c:pt>
              </c:numCache>
            </c:numRef>
          </c:val>
          <c:extLst>
            <c:ext xmlns:c16="http://schemas.microsoft.com/office/drawing/2014/chart" uri="{C3380CC4-5D6E-409C-BE32-E72D297353CC}">
              <c16:uniqueId val="{00000004-A4DB-478C-A627-A742CC39D06F}"/>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80282060379188247"/>
          <c:y val="0.39246666252001727"/>
          <c:w val="0.15085507881091678"/>
          <c:h val="0.2284554328311319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39565186669137"/>
          <c:y val="9.8045280712830613E-2"/>
          <c:w val="0.5280594774524614"/>
          <c:h val="0.82436106741780724"/>
        </c:manualLayout>
      </c:layout>
      <c:pieChart>
        <c:varyColors val="1"/>
        <c:ser>
          <c:idx val="0"/>
          <c:order val="0"/>
          <c:tx>
            <c:strRef>
              <c:f>Sheet1!$B$1</c:f>
              <c:strCache>
                <c:ptCount val="1"/>
                <c:pt idx="0">
                  <c:v>Sales</c:v>
                </c:pt>
              </c:strCache>
            </c:strRef>
          </c:tx>
          <c:dPt>
            <c:idx val="0"/>
            <c:bubble3D val="0"/>
            <c:spPr>
              <a:solidFill>
                <a:srgbClr val="4472C4"/>
              </a:solidFill>
              <a:ln w="19050">
                <a:solidFill>
                  <a:schemeClr val="lt1"/>
                </a:solidFill>
              </a:ln>
              <a:effectLst/>
            </c:spPr>
            <c:extLst>
              <c:ext xmlns:c16="http://schemas.microsoft.com/office/drawing/2014/chart" uri="{C3380CC4-5D6E-409C-BE32-E72D297353CC}">
                <c16:uniqueId val="{00000001-EF9F-4F28-A9FD-BBD0862D0215}"/>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EF9F-4F28-A9FD-BBD0862D0215}"/>
              </c:ext>
            </c:extLst>
          </c:dPt>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Partner</c:v>
                </c:pt>
                <c:pt idx="1">
                  <c:v>Direct</c:v>
                </c:pt>
              </c:strCache>
            </c:strRef>
          </c:cat>
          <c:val>
            <c:numRef>
              <c:f>Sheet1!$B$2:$B$3</c:f>
              <c:numCache>
                <c:formatCode>0%</c:formatCode>
                <c:ptCount val="2"/>
                <c:pt idx="0">
                  <c:v>0.82550000000000001</c:v>
                </c:pt>
                <c:pt idx="1">
                  <c:v>0.17449999999999999</c:v>
                </c:pt>
              </c:numCache>
            </c:numRef>
          </c:val>
          <c:extLst>
            <c:ext xmlns:c16="http://schemas.microsoft.com/office/drawing/2014/chart" uri="{C3380CC4-5D6E-409C-BE32-E72D297353CC}">
              <c16:uniqueId val="{00000004-EF9F-4F28-A9FD-BBD0862D0215}"/>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8737916465948232"/>
          <c:y val="0.38577228358443405"/>
          <c:w val="0.15085507881091678"/>
          <c:h val="0.2284554328311319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002060"/>
            </a:solidFill>
            <a:ln>
              <a:noFill/>
            </a:ln>
            <a:effectLst/>
          </c:spPr>
          <c:invertIfNegative val="0"/>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After Service</c:v>
                </c:pt>
                <c:pt idx="1">
                  <c:v>Standards compliance </c:v>
                </c:pt>
                <c:pt idx="2">
                  <c:v>Warranty</c:v>
                </c:pt>
                <c:pt idx="3">
                  <c:v>Delivery Time</c:v>
                </c:pt>
                <c:pt idx="4">
                  <c:v>Size &amp; Space</c:v>
                </c:pt>
                <c:pt idx="5">
                  <c:v>Broad Range Of Industry Applications</c:v>
                </c:pt>
                <c:pt idx="6">
                  <c:v>Proximity to Partners</c:v>
                </c:pt>
                <c:pt idx="7">
                  <c:v>Cost Effectiveness</c:v>
                </c:pt>
                <c:pt idx="8">
                  <c:v>Performance (Accuracy, Easy Installation, Temperature Drift, etc.)</c:v>
                </c:pt>
                <c:pt idx="9">
                  <c:v>Brand Awareness</c:v>
                </c:pt>
              </c:strCache>
            </c:strRef>
          </c:cat>
          <c:val>
            <c:numRef>
              <c:f>Sheet1!$B$2:$B$11</c:f>
              <c:numCache>
                <c:formatCode>0%</c:formatCode>
                <c:ptCount val="10"/>
                <c:pt idx="0">
                  <c:v>0.21</c:v>
                </c:pt>
                <c:pt idx="1">
                  <c:v>0.26</c:v>
                </c:pt>
                <c:pt idx="2">
                  <c:v>0.31</c:v>
                </c:pt>
                <c:pt idx="3">
                  <c:v>0.36</c:v>
                </c:pt>
                <c:pt idx="4">
                  <c:v>0.41</c:v>
                </c:pt>
                <c:pt idx="5">
                  <c:v>0.46</c:v>
                </c:pt>
                <c:pt idx="6">
                  <c:v>0.56000000000000005</c:v>
                </c:pt>
                <c:pt idx="7">
                  <c:v>0.6100000000000001</c:v>
                </c:pt>
                <c:pt idx="8">
                  <c:v>0.65999999999999992</c:v>
                </c:pt>
                <c:pt idx="9">
                  <c:v>0.71</c:v>
                </c:pt>
              </c:numCache>
            </c:numRef>
          </c:val>
          <c:extLst>
            <c:ext xmlns:c16="http://schemas.microsoft.com/office/drawing/2014/chart" uri="{C3380CC4-5D6E-409C-BE32-E72D297353CC}">
              <c16:uniqueId val="{00000000-B16F-475E-BFA6-8C27EDC09C96}"/>
            </c:ext>
          </c:extLst>
        </c:ser>
        <c:dLbls>
          <c:showLegendKey val="0"/>
          <c:showVal val="0"/>
          <c:showCatName val="0"/>
          <c:showSerName val="0"/>
          <c:showPercent val="0"/>
          <c:showBubbleSize val="0"/>
        </c:dLbls>
        <c:gapWidth val="182"/>
        <c:axId val="1831605695"/>
        <c:axId val="1831608191"/>
      </c:barChart>
      <c:catAx>
        <c:axId val="1831605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31608191"/>
        <c:crosses val="autoZero"/>
        <c:auto val="1"/>
        <c:lblAlgn val="ctr"/>
        <c:lblOffset val="100"/>
        <c:noMultiLvlLbl val="0"/>
      </c:catAx>
      <c:valAx>
        <c:axId val="1831608191"/>
        <c:scaling>
          <c:orientation val="minMax"/>
        </c:scaling>
        <c:delete val="1"/>
        <c:axPos val="b"/>
        <c:numFmt formatCode="0%" sourceLinked="1"/>
        <c:majorTickMark val="none"/>
        <c:minorTickMark val="none"/>
        <c:tickLblPos val="nextTo"/>
        <c:crossAx val="1831605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002060"/>
            </a:solidFill>
            <a:ln>
              <a:noFill/>
            </a:ln>
            <a:effectLst/>
          </c:spPr>
          <c:invertIfNegative val="0"/>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After Service</c:v>
                </c:pt>
                <c:pt idx="1">
                  <c:v>Warranty</c:v>
                </c:pt>
                <c:pt idx="2">
                  <c:v>Standards compliance </c:v>
                </c:pt>
                <c:pt idx="3">
                  <c:v>Delivery Time</c:v>
                </c:pt>
                <c:pt idx="4">
                  <c:v>Size &amp; Space</c:v>
                </c:pt>
                <c:pt idx="5">
                  <c:v>Proximity to Partners</c:v>
                </c:pt>
                <c:pt idx="6">
                  <c:v>Broad Range Of Industry Applications</c:v>
                </c:pt>
                <c:pt idx="7">
                  <c:v>Brand Awareness</c:v>
                </c:pt>
                <c:pt idx="8">
                  <c:v>Cost Effectiveness</c:v>
                </c:pt>
                <c:pt idx="9">
                  <c:v>Performance (Accuracy, Easy Installation, Temperature Drift, etc.)</c:v>
                </c:pt>
              </c:strCache>
            </c:strRef>
          </c:cat>
          <c:val>
            <c:numRef>
              <c:f>Sheet1!$B$2:$B$11</c:f>
              <c:numCache>
                <c:formatCode>0%</c:formatCode>
                <c:ptCount val="10"/>
                <c:pt idx="0">
                  <c:v>0.23</c:v>
                </c:pt>
                <c:pt idx="1">
                  <c:v>0.28000000000000003</c:v>
                </c:pt>
                <c:pt idx="2">
                  <c:v>0.28000000000000003</c:v>
                </c:pt>
                <c:pt idx="3">
                  <c:v>0.32999999999999996</c:v>
                </c:pt>
                <c:pt idx="4">
                  <c:v>0.32999999999999996</c:v>
                </c:pt>
                <c:pt idx="5">
                  <c:v>0.48</c:v>
                </c:pt>
                <c:pt idx="6">
                  <c:v>0.53</c:v>
                </c:pt>
                <c:pt idx="7">
                  <c:v>0.63</c:v>
                </c:pt>
                <c:pt idx="8">
                  <c:v>0.63</c:v>
                </c:pt>
                <c:pt idx="9">
                  <c:v>0.68</c:v>
                </c:pt>
              </c:numCache>
            </c:numRef>
          </c:val>
          <c:extLst>
            <c:ext xmlns:c16="http://schemas.microsoft.com/office/drawing/2014/chart" uri="{C3380CC4-5D6E-409C-BE32-E72D297353CC}">
              <c16:uniqueId val="{00000000-B16F-475E-BFA6-8C27EDC09C96}"/>
            </c:ext>
          </c:extLst>
        </c:ser>
        <c:dLbls>
          <c:showLegendKey val="0"/>
          <c:showVal val="0"/>
          <c:showCatName val="0"/>
          <c:showSerName val="0"/>
          <c:showPercent val="0"/>
          <c:showBubbleSize val="0"/>
        </c:dLbls>
        <c:gapWidth val="182"/>
        <c:axId val="1831605695"/>
        <c:axId val="1831608191"/>
      </c:barChart>
      <c:catAx>
        <c:axId val="1831605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31608191"/>
        <c:crosses val="autoZero"/>
        <c:auto val="1"/>
        <c:lblAlgn val="ctr"/>
        <c:lblOffset val="100"/>
        <c:noMultiLvlLbl val="0"/>
      </c:catAx>
      <c:valAx>
        <c:axId val="1831608191"/>
        <c:scaling>
          <c:orientation val="minMax"/>
        </c:scaling>
        <c:delete val="1"/>
        <c:axPos val="b"/>
        <c:numFmt formatCode="0%" sourceLinked="1"/>
        <c:majorTickMark val="none"/>
        <c:minorTickMark val="none"/>
        <c:tickLblPos val="nextTo"/>
        <c:crossAx val="1831605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002060"/>
            </a:solidFill>
            <a:ln>
              <a:noFill/>
            </a:ln>
            <a:effectLst/>
          </c:spPr>
          <c:invertIfNegative val="0"/>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Warranty</c:v>
                </c:pt>
                <c:pt idx="1">
                  <c:v>After Service</c:v>
                </c:pt>
                <c:pt idx="2">
                  <c:v>Delivery Time</c:v>
                </c:pt>
                <c:pt idx="3">
                  <c:v>Broad Range Of Industry Applications</c:v>
                </c:pt>
                <c:pt idx="4">
                  <c:v>Standards compliance </c:v>
                </c:pt>
                <c:pt idx="5">
                  <c:v>Size &amp; Space</c:v>
                </c:pt>
                <c:pt idx="6">
                  <c:v>Cost Effectiveness</c:v>
                </c:pt>
                <c:pt idx="7">
                  <c:v>Proximity to Partners</c:v>
                </c:pt>
                <c:pt idx="8">
                  <c:v>Performance (Accuracy, Easy Installation, Temperature Drift, etc.)</c:v>
                </c:pt>
                <c:pt idx="9">
                  <c:v>Brand Awareness</c:v>
                </c:pt>
              </c:strCache>
            </c:strRef>
          </c:cat>
          <c:val>
            <c:numRef>
              <c:f>Sheet1!$B$2:$B$11</c:f>
              <c:numCache>
                <c:formatCode>0%</c:formatCode>
                <c:ptCount val="10"/>
                <c:pt idx="0">
                  <c:v>0.16999999999999998</c:v>
                </c:pt>
                <c:pt idx="1">
                  <c:v>0.16999999999999998</c:v>
                </c:pt>
                <c:pt idx="2">
                  <c:v>0.22</c:v>
                </c:pt>
                <c:pt idx="3">
                  <c:v>0.27</c:v>
                </c:pt>
                <c:pt idx="4">
                  <c:v>0.32</c:v>
                </c:pt>
                <c:pt idx="5">
                  <c:v>0.37</c:v>
                </c:pt>
                <c:pt idx="6">
                  <c:v>0.52</c:v>
                </c:pt>
                <c:pt idx="7">
                  <c:v>0.52</c:v>
                </c:pt>
                <c:pt idx="8">
                  <c:v>0.62</c:v>
                </c:pt>
                <c:pt idx="9">
                  <c:v>0.67</c:v>
                </c:pt>
              </c:numCache>
            </c:numRef>
          </c:val>
          <c:extLst>
            <c:ext xmlns:c16="http://schemas.microsoft.com/office/drawing/2014/chart" uri="{C3380CC4-5D6E-409C-BE32-E72D297353CC}">
              <c16:uniqueId val="{00000000-B16F-475E-BFA6-8C27EDC09C96}"/>
            </c:ext>
          </c:extLst>
        </c:ser>
        <c:dLbls>
          <c:showLegendKey val="0"/>
          <c:showVal val="0"/>
          <c:showCatName val="0"/>
          <c:showSerName val="0"/>
          <c:showPercent val="0"/>
          <c:showBubbleSize val="0"/>
        </c:dLbls>
        <c:gapWidth val="182"/>
        <c:axId val="1831605695"/>
        <c:axId val="1831608191"/>
      </c:barChart>
      <c:catAx>
        <c:axId val="1831605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31608191"/>
        <c:crosses val="autoZero"/>
        <c:auto val="1"/>
        <c:lblAlgn val="ctr"/>
        <c:lblOffset val="100"/>
        <c:noMultiLvlLbl val="0"/>
      </c:catAx>
      <c:valAx>
        <c:axId val="1831608191"/>
        <c:scaling>
          <c:orientation val="minMax"/>
        </c:scaling>
        <c:delete val="1"/>
        <c:axPos val="b"/>
        <c:numFmt formatCode="0%" sourceLinked="1"/>
        <c:majorTickMark val="none"/>
        <c:minorTickMark val="none"/>
        <c:tickLblPos val="nextTo"/>
        <c:crossAx val="1831605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09EF2-5F39-488F-B1F3-CF243999BFEA}" type="datetimeFigureOut">
              <a:rPr lang="en-IN" smtClean="0"/>
              <a:t>25-04-2023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8A3F2-5425-4B97-864E-14CF4674AB2E}" type="slidenum">
              <a:rPr lang="en-IN" smtClean="0"/>
              <a:t>‹#›</a:t>
            </a:fld>
            <a:endParaRPr lang="en-IN"/>
          </a:p>
        </p:txBody>
      </p:sp>
    </p:spTree>
    <p:extLst>
      <p:ext uri="{BB962C8B-B14F-4D97-AF65-F5344CB8AC3E}">
        <p14:creationId xmlns:p14="http://schemas.microsoft.com/office/powerpoint/2010/main" val="743401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a:t>
            </a:fld>
            <a:endParaRPr lang="en-US" dirty="0"/>
          </a:p>
        </p:txBody>
      </p:sp>
    </p:spTree>
    <p:extLst>
      <p:ext uri="{BB962C8B-B14F-4D97-AF65-F5344CB8AC3E}">
        <p14:creationId xmlns:p14="http://schemas.microsoft.com/office/powerpoint/2010/main" val="264880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7916AD-CAB8-4F49-9370-A4BF780D5C94}"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141171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7916AD-CAB8-4F49-9370-A4BF780D5C94}"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1043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7916AD-CAB8-4F49-9370-A4BF780D5C94}"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572734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p:cNvSpPr/>
          <p:nvPr userDrawn="1"/>
        </p:nvSpPr>
        <p:spPr>
          <a:xfrm>
            <a:off x="-34113" y="6683337"/>
            <a:ext cx="9193104" cy="1746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5364" y="241333"/>
            <a:ext cx="1236812" cy="388020"/>
          </a:xfrm>
          <a:prstGeom prst="rect">
            <a:avLst/>
          </a:prstGeom>
        </p:spPr>
      </p:pic>
      <p:sp>
        <p:nvSpPr>
          <p:cNvPr id="10" name="Rectangle 9"/>
          <p:cNvSpPr/>
          <p:nvPr userDrawn="1"/>
        </p:nvSpPr>
        <p:spPr>
          <a:xfrm>
            <a:off x="1"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 Placeholder 3"/>
          <p:cNvSpPr>
            <a:spLocks noGrp="1"/>
          </p:cNvSpPr>
          <p:nvPr>
            <p:ph type="body" sz="quarter" idx="14"/>
          </p:nvPr>
        </p:nvSpPr>
        <p:spPr>
          <a:xfrm>
            <a:off x="132587" y="193795"/>
            <a:ext cx="7417745" cy="457200"/>
          </a:xfrm>
          <a:prstGeom prst="rect">
            <a:avLst/>
          </a:prstGeom>
          <a:noFill/>
          <a:ln>
            <a:noFill/>
          </a:ln>
        </p:spPr>
        <p:txBody>
          <a:bodyPr anchor="ctr">
            <a:normAutofit/>
          </a:bodyPr>
          <a:lstStyle>
            <a:lvl1pPr marL="0" indent="0" algn="l">
              <a:buNone/>
              <a:defRPr lang="en-US" sz="1200" b="1" kern="1200" spc="0" dirty="0">
                <a:solidFill>
                  <a:schemeClr val="bg2">
                    <a:lumMod val="25000"/>
                  </a:schemeClr>
                </a:solidFill>
                <a:latin typeface="Montserrat" panose="00000500000000000000" pitchFamily="2" charset="0"/>
                <a:ea typeface="+mn-ea"/>
                <a:cs typeface="Arial" panose="020B0604020202020204" pitchFamily="34"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a:t>Edit Master text styles</a:t>
            </a:r>
          </a:p>
        </p:txBody>
      </p:sp>
      <p:sp>
        <p:nvSpPr>
          <p:cNvPr id="11" name="Rectangle 10"/>
          <p:cNvSpPr/>
          <p:nvPr userDrawn="1"/>
        </p:nvSpPr>
        <p:spPr>
          <a:xfrm>
            <a:off x="8743567" y="6515553"/>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7"/>
          <p:cNvSpPr txBox="1"/>
          <p:nvPr userDrawn="1"/>
        </p:nvSpPr>
        <p:spPr>
          <a:xfrm>
            <a:off x="8679476" y="6566716"/>
            <a:ext cx="445403" cy="365125"/>
          </a:xfrm>
          <a:prstGeom prst="rect">
            <a:avLst/>
          </a:prstGeom>
          <a:noFill/>
        </p:spPr>
        <p:txBody>
          <a:bodyPr vert="horz" lIns="68580" tIns="34290" rIns="68580" bIns="3429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825" smtClean="0">
                <a:solidFill>
                  <a:sysClr val="windowText" lastClr="000000"/>
                </a:solidFill>
              </a:rPr>
              <a:t>‹#›</a:t>
            </a:fld>
            <a:endParaRPr lang="en-US" sz="825" dirty="0">
              <a:solidFill>
                <a:sysClr val="windowText" lastClr="000000"/>
              </a:solidFill>
            </a:endParaRPr>
          </a:p>
        </p:txBody>
      </p:sp>
      <p:cxnSp>
        <p:nvCxnSpPr>
          <p:cNvPr id="12" name="Straight Connector 11"/>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2221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8">
            <a:extLst>
              <a:ext uri="{FF2B5EF4-FFF2-40B4-BE49-F238E27FC236}">
                <a16:creationId xmlns:a16="http://schemas.microsoft.com/office/drawing/2014/main" id="{6727A627-5444-4F0A-B830-F062741CB27C}"/>
              </a:ext>
            </a:extLst>
          </p:cNvPr>
          <p:cNvSpPr>
            <a:spLocks noGrp="1"/>
          </p:cNvSpPr>
          <p:nvPr>
            <p:ph type="sldNum" sz="quarter" idx="12"/>
          </p:nvPr>
        </p:nvSpPr>
        <p:spPr>
          <a:xfrm>
            <a:off x="7021287" y="6534151"/>
            <a:ext cx="2057400" cy="365125"/>
          </a:xfrm>
        </p:spPr>
        <p:txBody>
          <a:bodyPr/>
          <a:lstStyle>
            <a:lvl1pPr marL="0" algn="r" defTabSz="685800" rtl="0" eaLnBrk="1" latinLnBrk="0" hangingPunct="1">
              <a:defRPr lang="en-US" sz="825" b="0" kern="1200" smtClean="0">
                <a:solidFill>
                  <a:schemeClr val="bg1">
                    <a:lumMod val="50000"/>
                  </a:schemeClr>
                </a:solidFill>
                <a:latin typeface="Univers-Light-Normal" pitchFamily="2" charset="0"/>
                <a:ea typeface="+mn-ea"/>
                <a:cs typeface="+mn-cs"/>
              </a:defRPr>
            </a:lvl1pPr>
          </a:lstStyle>
          <a:p>
            <a:fld id="{563B7AEC-5333-4D09-BCEB-B8B40DDE00E8}" type="slidenum">
              <a:rPr lang="en-US" smtClean="0"/>
              <a:pPr/>
              <a:t>‹#›</a:t>
            </a:fld>
            <a:endParaRPr lang="en-US" dirty="0"/>
          </a:p>
        </p:txBody>
      </p:sp>
      <p:sp>
        <p:nvSpPr>
          <p:cNvPr id="6" name="TextBox 5">
            <a:extLst>
              <a:ext uri="{FF2B5EF4-FFF2-40B4-BE49-F238E27FC236}">
                <a16:creationId xmlns:a16="http://schemas.microsoft.com/office/drawing/2014/main" id="{9061ACAD-E9E9-4569-B3B2-229A31011E8F}"/>
              </a:ext>
            </a:extLst>
          </p:cNvPr>
          <p:cNvSpPr txBox="1"/>
          <p:nvPr userDrawn="1"/>
        </p:nvSpPr>
        <p:spPr>
          <a:xfrm>
            <a:off x="176213" y="6584947"/>
            <a:ext cx="4600575" cy="196208"/>
          </a:xfrm>
          <a:prstGeom prst="rect">
            <a:avLst/>
          </a:prstGeom>
          <a:noFill/>
        </p:spPr>
        <p:txBody>
          <a:bodyPr wrap="square" rtlCol="0">
            <a:spAutoFit/>
          </a:bodyPr>
          <a:lstStyle/>
          <a:p>
            <a:r>
              <a:rPr lang="en-US" sz="675" dirty="0">
                <a:solidFill>
                  <a:schemeClr val="bg1">
                    <a:lumMod val="50000"/>
                  </a:schemeClr>
                </a:solidFill>
                <a:latin typeface="Univers-Light-Normal" pitchFamily="2" charset="0"/>
              </a:rPr>
              <a:t>Copyright © TechSci Research All right reserved</a:t>
            </a:r>
          </a:p>
        </p:txBody>
      </p:sp>
    </p:spTree>
    <p:extLst>
      <p:ext uri="{BB962C8B-B14F-4D97-AF65-F5344CB8AC3E}">
        <p14:creationId xmlns:p14="http://schemas.microsoft.com/office/powerpoint/2010/main" val="2242603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1" y="6664210"/>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5364" y="241333"/>
            <a:ext cx="1236812" cy="388020"/>
          </a:xfrm>
          <a:prstGeom prst="rect">
            <a:avLst/>
          </a:prstGeom>
        </p:spPr>
      </p:pic>
      <p:sp>
        <p:nvSpPr>
          <p:cNvPr id="15" name="Rectangle 14">
            <a:extLst>
              <a:ext uri="{FF2B5EF4-FFF2-40B4-BE49-F238E27FC236}">
                <a16:creationId xmlns:a16="http://schemas.microsoft.com/office/drawing/2014/main" id="{F1D4176D-CDAE-4615-B977-AEA78F7D710C}"/>
              </a:ext>
            </a:extLst>
          </p:cNvPr>
          <p:cNvSpPr/>
          <p:nvPr userDrawn="1"/>
        </p:nvSpPr>
        <p:spPr>
          <a:xfrm>
            <a:off x="1"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51"/>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5" y="655365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6145C0-99F9-409B-86EE-E2CAD7AE19A9}"/>
              </a:ext>
            </a:extLst>
          </p:cNvPr>
          <p:cNvSpPr txBox="1"/>
          <p:nvPr userDrawn="1"/>
        </p:nvSpPr>
        <p:spPr>
          <a:xfrm>
            <a:off x="-14512" y="6638701"/>
            <a:ext cx="1886857" cy="338554"/>
          </a:xfrm>
          <a:prstGeom prst="rect">
            <a:avLst/>
          </a:prstGeom>
          <a:noFill/>
        </p:spPr>
        <p:txBody>
          <a:bodyPr wrap="square" rtlCol="0">
            <a:spAutoFit/>
          </a:bodyPr>
          <a:lstStyle/>
          <a:p>
            <a:r>
              <a:rPr lang="en-US" sz="800" dirty="0"/>
              <a:t>© TechSci Research</a:t>
            </a:r>
          </a:p>
          <a:p>
            <a:endParaRPr lang="en-US" sz="800" dirty="0"/>
          </a:p>
        </p:txBody>
      </p:sp>
    </p:spTree>
    <p:extLst>
      <p:ext uri="{BB962C8B-B14F-4D97-AF65-F5344CB8AC3E}">
        <p14:creationId xmlns:p14="http://schemas.microsoft.com/office/powerpoint/2010/main" val="23210298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7916AD-CAB8-4F49-9370-A4BF780D5C94}"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246332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7916AD-CAB8-4F49-9370-A4BF780D5C94}" type="datetimeFigureOut">
              <a:rPr lang="en-IN" smtClean="0"/>
              <a:t>25-04-2023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328944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7916AD-CAB8-4F49-9370-A4BF780D5C94}" type="datetimeFigureOut">
              <a:rPr lang="en-IN" smtClean="0"/>
              <a:t>25-04-2023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1027875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7916AD-CAB8-4F49-9370-A4BF780D5C94}" type="datetimeFigureOut">
              <a:rPr lang="en-IN" smtClean="0"/>
              <a:t>25-04-2023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17368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7916AD-CAB8-4F49-9370-A4BF780D5C94}" type="datetimeFigureOut">
              <a:rPr lang="en-IN" smtClean="0"/>
              <a:t>25-04-2023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178685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7916AD-CAB8-4F49-9370-A4BF780D5C94}" type="datetimeFigureOut">
              <a:rPr lang="en-IN" smtClean="0"/>
              <a:t>25-04-2023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193218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7916AD-CAB8-4F49-9370-A4BF780D5C94}" type="datetimeFigureOut">
              <a:rPr lang="en-IN" smtClean="0"/>
              <a:t>25-04-2023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2127110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7916AD-CAB8-4F49-9370-A4BF780D5C94}" type="datetimeFigureOut">
              <a:rPr lang="en-IN" smtClean="0"/>
              <a:t>25-04-2023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86A5B8-1980-472A-B45F-2E2FAD617314}" type="slidenum">
              <a:rPr lang="en-IN" smtClean="0"/>
              <a:t>‹#›</a:t>
            </a:fld>
            <a:endParaRPr lang="en-IN"/>
          </a:p>
        </p:txBody>
      </p:sp>
    </p:spTree>
    <p:extLst>
      <p:ext uri="{BB962C8B-B14F-4D97-AF65-F5344CB8AC3E}">
        <p14:creationId xmlns:p14="http://schemas.microsoft.com/office/powerpoint/2010/main" val="2129874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7916AD-CAB8-4F49-9370-A4BF780D5C94}" type="datetimeFigureOut">
              <a:rPr lang="en-IN" smtClean="0"/>
              <a:t>25-04-2023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86A5B8-1980-472A-B45F-2E2FAD617314}" type="slidenum">
              <a:rPr lang="en-IN" smtClean="0"/>
              <a:t>‹#›</a:t>
            </a:fld>
            <a:endParaRPr lang="en-IN"/>
          </a:p>
        </p:txBody>
      </p:sp>
    </p:spTree>
    <p:extLst>
      <p:ext uri="{BB962C8B-B14F-4D97-AF65-F5344CB8AC3E}">
        <p14:creationId xmlns:p14="http://schemas.microsoft.com/office/powerpoint/2010/main" val="28716886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chart" Target="../charts/chart6.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hyperlink" Target="https://www.facebook.com/TechSciResearch/" TargetMode="External"/><Relationship Id="rId13"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0.jpg"/><Relationship Id="rId12" Type="http://schemas.openxmlformats.org/officeDocument/2006/relationships/hyperlink" Target="https://twitter.com/techsciresearch?lang=en" TargetMode="External"/><Relationship Id="rId2" Type="http://schemas.openxmlformats.org/officeDocument/2006/relationships/hyperlink" Target="http://www.techsciresearch.com/" TargetMode="External"/><Relationship Id="rId1" Type="http://schemas.openxmlformats.org/officeDocument/2006/relationships/slideLayout" Target="../slideLayouts/slideLayout13.xml"/><Relationship Id="rId6" Type="http://schemas.openxmlformats.org/officeDocument/2006/relationships/image" Target="../media/image29.jpeg"/><Relationship Id="rId11" Type="http://schemas.openxmlformats.org/officeDocument/2006/relationships/hyperlink" Target="https://www.linkedin.com/company-beta/1053900/" TargetMode="External"/><Relationship Id="rId5" Type="http://schemas.openxmlformats.org/officeDocument/2006/relationships/image" Target="../media/image28.jpg"/><Relationship Id="rId10" Type="http://schemas.microsoft.com/office/2007/relationships/hdphoto" Target="../media/hdphoto1.wdp"/><Relationship Id="rId4" Type="http://schemas.openxmlformats.org/officeDocument/2006/relationships/image" Target="../media/image27.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0E518F1-36DD-A1FA-F85D-8FFB60795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85763" y="0"/>
            <a:ext cx="3944472" cy="39444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821E692-0F38-428F-A3A7-73502A3C8CA3}"/>
              </a:ext>
            </a:extLst>
          </p:cNvPr>
          <p:cNvSpPr txBox="1"/>
          <p:nvPr/>
        </p:nvSpPr>
        <p:spPr>
          <a:xfrm>
            <a:off x="625742" y="6331149"/>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MARKET INTELLIGENCE . CONSULTING</a:t>
            </a:r>
          </a:p>
        </p:txBody>
      </p:sp>
      <p:pic>
        <p:nvPicPr>
          <p:cNvPr id="17" name="Picture 16">
            <a:extLst>
              <a:ext uri="{FF2B5EF4-FFF2-40B4-BE49-F238E27FC236}">
                <a16:creationId xmlns:a16="http://schemas.microsoft.com/office/drawing/2014/main" id="{DD677109-8D7E-4B06-AE3C-01741BED5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774" y="5687937"/>
            <a:ext cx="1839541" cy="577112"/>
          </a:xfrm>
          <a:prstGeom prst="rect">
            <a:avLst/>
          </a:prstGeom>
        </p:spPr>
      </p:pic>
      <p:sp>
        <p:nvSpPr>
          <p:cNvPr id="18" name="TextBox 17">
            <a:extLst>
              <a:ext uri="{FF2B5EF4-FFF2-40B4-BE49-F238E27FC236}">
                <a16:creationId xmlns:a16="http://schemas.microsoft.com/office/drawing/2014/main" id="{F3AD2103-A81D-4E70-9352-AB2513DCF813}"/>
              </a:ext>
            </a:extLst>
          </p:cNvPr>
          <p:cNvSpPr txBox="1"/>
          <p:nvPr/>
        </p:nvSpPr>
        <p:spPr>
          <a:xfrm>
            <a:off x="872533" y="6524207"/>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www.techsciresearch.com</a:t>
            </a:r>
          </a:p>
        </p:txBody>
      </p:sp>
      <p:sp>
        <p:nvSpPr>
          <p:cNvPr id="14" name="TextBox 13">
            <a:extLst>
              <a:ext uri="{FF2B5EF4-FFF2-40B4-BE49-F238E27FC236}">
                <a16:creationId xmlns:a16="http://schemas.microsoft.com/office/drawing/2014/main" id="{D035B458-48F7-452F-88AB-6579364D17D3}"/>
              </a:ext>
            </a:extLst>
          </p:cNvPr>
          <p:cNvSpPr txBox="1"/>
          <p:nvPr/>
        </p:nvSpPr>
        <p:spPr>
          <a:xfrm>
            <a:off x="0" y="148329"/>
            <a:ext cx="4572000" cy="1200329"/>
          </a:xfrm>
          <a:prstGeom prst="rect">
            <a:avLst/>
          </a:prstGeom>
          <a:noFill/>
        </p:spPr>
        <p:txBody>
          <a:bodyPr wrap="square" rtlCol="0">
            <a:spAutoFit/>
          </a:bodyPr>
          <a:lstStyle/>
          <a:p>
            <a:pPr algn="ctr"/>
            <a:r>
              <a:rPr lang="en-US" sz="2400" b="1" dirty="0">
                <a:latin typeface="Arial" panose="020B0604020202020204" pitchFamily="34" charset="0"/>
                <a:ea typeface="Roboto" pitchFamily="2" charset="0"/>
                <a:cs typeface="Arial" panose="020B0604020202020204" pitchFamily="34" charset="0"/>
              </a:rPr>
              <a:t>COMPETITIVE INTELLIGENCE STUDY – </a:t>
            </a:r>
          </a:p>
          <a:p>
            <a:pPr algn="ctr"/>
            <a:r>
              <a:rPr lang="en-US" sz="2400" b="1" dirty="0">
                <a:latin typeface="Arial" panose="020B0604020202020204" pitchFamily="34" charset="0"/>
                <a:ea typeface="Roboto" pitchFamily="2" charset="0"/>
                <a:cs typeface="Arial" panose="020B0604020202020204" pitchFamily="34" charset="0"/>
              </a:rPr>
              <a:t>XXX</a:t>
            </a:r>
          </a:p>
        </p:txBody>
      </p:sp>
      <p:pic>
        <p:nvPicPr>
          <p:cNvPr id="9" name="Picture 2" descr="Global Information, Inc. - USA - Farmington, Connecticut | Facebook">
            <a:extLst>
              <a:ext uri="{FF2B5EF4-FFF2-40B4-BE49-F238E27FC236}">
                <a16:creationId xmlns:a16="http://schemas.microsoft.com/office/drawing/2014/main" id="{B0B04583-02FA-40AC-B004-A4EE14785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498" y="3335221"/>
            <a:ext cx="1561699" cy="12493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537573-AE4D-4299-B2B3-369936D45460}"/>
              </a:ext>
            </a:extLst>
          </p:cNvPr>
          <p:cNvSpPr txBox="1"/>
          <p:nvPr/>
        </p:nvSpPr>
        <p:spPr>
          <a:xfrm>
            <a:off x="0" y="4610987"/>
            <a:ext cx="4571999" cy="276999"/>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TSR/2022/373</a:t>
            </a:r>
          </a:p>
        </p:txBody>
      </p:sp>
      <p:sp>
        <p:nvSpPr>
          <p:cNvPr id="12" name="TextBox 11">
            <a:extLst>
              <a:ext uri="{FF2B5EF4-FFF2-40B4-BE49-F238E27FC236}">
                <a16:creationId xmlns:a16="http://schemas.microsoft.com/office/drawing/2014/main" id="{1C225913-9353-4EC4-9B5E-64C635A758DB}"/>
              </a:ext>
            </a:extLst>
          </p:cNvPr>
          <p:cNvSpPr txBox="1"/>
          <p:nvPr/>
        </p:nvSpPr>
        <p:spPr>
          <a:xfrm>
            <a:off x="0" y="2914047"/>
            <a:ext cx="4571999" cy="286672"/>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Prepared For</a:t>
            </a:r>
          </a:p>
        </p:txBody>
      </p:sp>
      <p:sp>
        <p:nvSpPr>
          <p:cNvPr id="13" name="TextBox 12">
            <a:extLst>
              <a:ext uri="{FF2B5EF4-FFF2-40B4-BE49-F238E27FC236}">
                <a16:creationId xmlns:a16="http://schemas.microsoft.com/office/drawing/2014/main" id="{96345306-B726-4A9C-84F3-DEDD9BFE2FD2}"/>
              </a:ext>
            </a:extLst>
          </p:cNvPr>
          <p:cNvSpPr txBox="1"/>
          <p:nvPr/>
        </p:nvSpPr>
        <p:spPr>
          <a:xfrm>
            <a:off x="0" y="5344838"/>
            <a:ext cx="4571998" cy="276999"/>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Prepared By</a:t>
            </a:r>
          </a:p>
        </p:txBody>
      </p:sp>
      <p:sp>
        <p:nvSpPr>
          <p:cNvPr id="15" name="TextBox 14">
            <a:extLst>
              <a:ext uri="{FF2B5EF4-FFF2-40B4-BE49-F238E27FC236}">
                <a16:creationId xmlns:a16="http://schemas.microsoft.com/office/drawing/2014/main" id="{ACD6E4EB-A1B3-4327-A35E-6460F309A13C}"/>
              </a:ext>
            </a:extLst>
          </p:cNvPr>
          <p:cNvSpPr txBox="1"/>
          <p:nvPr/>
        </p:nvSpPr>
        <p:spPr>
          <a:xfrm>
            <a:off x="-1" y="4988676"/>
            <a:ext cx="4571999" cy="274909"/>
          </a:xfrm>
          <a:prstGeom prst="rect">
            <a:avLst/>
          </a:prstGeom>
          <a:solidFill>
            <a:schemeClr val="bg2"/>
          </a:solidFill>
        </p:spPr>
        <p:txBody>
          <a:bodyPr wrap="square" rtlCol="0">
            <a:spAutoFit/>
          </a:bodyPr>
          <a:lstStyle/>
          <a:p>
            <a:pPr algn="ctr"/>
            <a:r>
              <a:rPr lang="en-US" sz="1200" b="1" dirty="0">
                <a:latin typeface="Arial" panose="020B0604020202020204" pitchFamily="34" charset="0"/>
                <a:cs typeface="Arial" panose="020B0604020202020204" pitchFamily="34" charset="0"/>
              </a:rPr>
              <a:t>July 7, 2022</a:t>
            </a:r>
          </a:p>
        </p:txBody>
      </p:sp>
      <p:sp>
        <p:nvSpPr>
          <p:cNvPr id="19" name="TextBox 18">
            <a:extLst>
              <a:ext uri="{FF2B5EF4-FFF2-40B4-BE49-F238E27FC236}">
                <a16:creationId xmlns:a16="http://schemas.microsoft.com/office/drawing/2014/main" id="{7E19440A-EF39-4AD9-B857-0D5677FAAF44}"/>
              </a:ext>
            </a:extLst>
          </p:cNvPr>
          <p:cNvSpPr txBox="1"/>
          <p:nvPr/>
        </p:nvSpPr>
        <p:spPr>
          <a:xfrm>
            <a:off x="0" y="1638909"/>
            <a:ext cx="4571999" cy="276999"/>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A Report</a:t>
            </a:r>
          </a:p>
        </p:txBody>
      </p:sp>
      <p:pic>
        <p:nvPicPr>
          <p:cNvPr id="3" name="Picture 4" descr="HOB 130-P/SP1">
            <a:extLst>
              <a:ext uri="{FF2B5EF4-FFF2-40B4-BE49-F238E27FC236}">
                <a16:creationId xmlns:a16="http://schemas.microsoft.com/office/drawing/2014/main" id="{21BCFD75-A7D7-80E3-2185-AAA5BBB03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4" y="3010930"/>
            <a:ext cx="4572002" cy="384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234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2">
            <a:extLst>
              <a:ext uri="{FF2B5EF4-FFF2-40B4-BE49-F238E27FC236}">
                <a16:creationId xmlns:a16="http://schemas.microsoft.com/office/drawing/2014/main" id="{977AD75B-1732-A1F0-9121-D8A9145A5D0D}"/>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sp>
        <p:nvSpPr>
          <p:cNvPr id="7" name="Text Placeholder 1">
            <a:extLst>
              <a:ext uri="{FF2B5EF4-FFF2-40B4-BE49-F238E27FC236}">
                <a16:creationId xmlns:a16="http://schemas.microsoft.com/office/drawing/2014/main" id="{22522157-CFC2-8175-9271-C925905CABCD}"/>
              </a:ext>
            </a:extLst>
          </p:cNvPr>
          <p:cNvSpPr>
            <a:spLocks noGrp="1"/>
          </p:cNvSpPr>
          <p:nvPr>
            <p:ph type="body" sz="quarter" idx="14"/>
          </p:nvPr>
        </p:nvSpPr>
        <p:spPr>
          <a:xfrm>
            <a:off x="100619" y="229426"/>
            <a:ext cx="7373607" cy="342900"/>
          </a:xfrm>
        </p:spPr>
        <p:txBody>
          <a:bodyPr>
            <a:normAutofit/>
          </a:bodyPr>
          <a:lstStyle/>
          <a:p>
            <a:r>
              <a:rPr lang="en-US" sz="1400" dirty="0">
                <a:solidFill>
                  <a:schemeClr val="tx1"/>
                </a:solidFill>
                <a:latin typeface="Arial" panose="020B0604020202020204" pitchFamily="34" charset="0"/>
              </a:rPr>
              <a:t>Executive Summary &amp; Conclusions</a:t>
            </a:r>
          </a:p>
        </p:txBody>
      </p:sp>
      <p:graphicFrame>
        <p:nvGraphicFramePr>
          <p:cNvPr id="5" name="Table 4">
            <a:extLst>
              <a:ext uri="{FF2B5EF4-FFF2-40B4-BE49-F238E27FC236}">
                <a16:creationId xmlns:a16="http://schemas.microsoft.com/office/drawing/2014/main" id="{89E07781-644E-259E-3E22-9ED5166B64C4}"/>
              </a:ext>
            </a:extLst>
          </p:cNvPr>
          <p:cNvGraphicFramePr>
            <a:graphicFrameLocks noGrp="1"/>
          </p:cNvGraphicFramePr>
          <p:nvPr>
            <p:extLst>
              <p:ext uri="{D42A27DB-BD31-4B8C-83A1-F6EECF244321}">
                <p14:modId xmlns:p14="http://schemas.microsoft.com/office/powerpoint/2010/main" val="1512677696"/>
              </p:ext>
            </p:extLst>
          </p:nvPr>
        </p:nvGraphicFramePr>
        <p:xfrm>
          <a:off x="100619" y="1398143"/>
          <a:ext cx="8896181" cy="4115110"/>
        </p:xfrm>
        <a:graphic>
          <a:graphicData uri="http://schemas.openxmlformats.org/drawingml/2006/table">
            <a:tbl>
              <a:tblPr>
                <a:tableStyleId>{5C22544A-7EE6-4342-B048-85BDC9FD1C3A}</a:tableStyleId>
              </a:tblPr>
              <a:tblGrid>
                <a:gridCol w="1887207">
                  <a:extLst>
                    <a:ext uri="{9D8B030D-6E8A-4147-A177-3AD203B41FA5}">
                      <a16:colId xmlns:a16="http://schemas.microsoft.com/office/drawing/2014/main" val="1361187309"/>
                    </a:ext>
                  </a:extLst>
                </a:gridCol>
                <a:gridCol w="1126435">
                  <a:extLst>
                    <a:ext uri="{9D8B030D-6E8A-4147-A177-3AD203B41FA5}">
                      <a16:colId xmlns:a16="http://schemas.microsoft.com/office/drawing/2014/main" val="1617303832"/>
                    </a:ext>
                  </a:extLst>
                </a:gridCol>
                <a:gridCol w="1166191">
                  <a:extLst>
                    <a:ext uri="{9D8B030D-6E8A-4147-A177-3AD203B41FA5}">
                      <a16:colId xmlns:a16="http://schemas.microsoft.com/office/drawing/2014/main" val="1320299077"/>
                    </a:ext>
                  </a:extLst>
                </a:gridCol>
                <a:gridCol w="4716348">
                  <a:extLst>
                    <a:ext uri="{9D8B030D-6E8A-4147-A177-3AD203B41FA5}">
                      <a16:colId xmlns:a16="http://schemas.microsoft.com/office/drawing/2014/main" val="3294154722"/>
                    </a:ext>
                  </a:extLst>
                </a:gridCol>
              </a:tblGrid>
              <a:tr h="224942">
                <a:tc>
                  <a:txBody>
                    <a:bodyPr/>
                    <a:lstStyle/>
                    <a:p>
                      <a:pPr algn="ctr" fontAlgn="ctr">
                        <a:lnSpc>
                          <a:spcPct val="100000"/>
                        </a:lnSpc>
                      </a:pPr>
                      <a:r>
                        <a:rPr lang="en-IN" sz="1000" b="1" i="0" u="none" strike="noStrike" dirty="0">
                          <a:solidFill>
                            <a:schemeClr val="bg1"/>
                          </a:solidFill>
                          <a:effectLst/>
                          <a:latin typeface="Arial" panose="020B0604020202020204" pitchFamily="34" charset="0"/>
                          <a:cs typeface="Arial" panose="020B0604020202020204" pitchFamily="34" charset="0"/>
                        </a:rPr>
                        <a:t>Company Name</a:t>
                      </a:r>
                    </a:p>
                  </a:txBody>
                  <a:tcPr marL="9525" marR="9525" marT="9525" marB="0" anchor="ctr">
                    <a:solidFill>
                      <a:schemeClr val="tx1"/>
                    </a:solidFill>
                  </a:tcPr>
                </a:tc>
                <a:tc>
                  <a:txBody>
                    <a:bodyPr/>
                    <a:lstStyle/>
                    <a:p>
                      <a:pPr algn="ctr" fontAlgn="ctr">
                        <a:lnSpc>
                          <a:spcPct val="100000"/>
                        </a:lnSpc>
                      </a:pPr>
                      <a:r>
                        <a:rPr lang="en-IN" sz="1000" b="1" i="0" u="none" strike="noStrike" dirty="0">
                          <a:solidFill>
                            <a:schemeClr val="bg1"/>
                          </a:solidFill>
                          <a:effectLst/>
                          <a:latin typeface="Arial" panose="020B0604020202020204" pitchFamily="34" charset="0"/>
                          <a:cs typeface="Arial" panose="020B0604020202020204" pitchFamily="34" charset="0"/>
                        </a:rPr>
                        <a:t>Location</a:t>
                      </a:r>
                    </a:p>
                  </a:txBody>
                  <a:tcPr marL="9525" marR="9525" marT="9525" marB="0" anchor="ctr">
                    <a:solidFill>
                      <a:schemeClr val="tx1"/>
                    </a:solidFill>
                  </a:tcPr>
                </a:tc>
                <a:tc>
                  <a:txBody>
                    <a:bodyPr/>
                    <a:lstStyle/>
                    <a:p>
                      <a:pPr algn="ctr" fontAlgn="ctr">
                        <a:lnSpc>
                          <a:spcPct val="100000"/>
                        </a:lnSpc>
                      </a:pPr>
                      <a:r>
                        <a:rPr lang="en-IN" sz="1000" b="1" i="0" u="none" strike="noStrike" dirty="0">
                          <a:solidFill>
                            <a:schemeClr val="bg1"/>
                          </a:solidFill>
                          <a:effectLst/>
                          <a:latin typeface="Arial" panose="020B0604020202020204" pitchFamily="34" charset="0"/>
                          <a:cs typeface="Arial" panose="020B0604020202020204" pitchFamily="34" charset="0"/>
                        </a:rPr>
                        <a:t>Type</a:t>
                      </a:r>
                    </a:p>
                  </a:txBody>
                  <a:tcPr marL="9525" marR="9525" marT="9525" marB="0" anchor="ctr">
                    <a:solidFill>
                      <a:schemeClr val="tx1"/>
                    </a:solidFill>
                  </a:tcPr>
                </a:tc>
                <a:tc>
                  <a:txBody>
                    <a:bodyPr/>
                    <a:lstStyle/>
                    <a:p>
                      <a:pPr algn="ctr" fontAlgn="ctr">
                        <a:lnSpc>
                          <a:spcPct val="100000"/>
                        </a:lnSpc>
                      </a:pPr>
                      <a:r>
                        <a:rPr lang="en-US" sz="1000" b="1" i="0" u="none" strike="noStrike" dirty="0">
                          <a:solidFill>
                            <a:schemeClr val="bg1"/>
                          </a:solidFill>
                          <a:effectLst/>
                          <a:latin typeface="Arial" panose="020B0604020202020204" pitchFamily="34" charset="0"/>
                          <a:cs typeface="Arial" panose="020B0604020202020204" pitchFamily="34" charset="0"/>
                        </a:rPr>
                        <a:t>Basic Description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extLst>
                  <a:ext uri="{0D108BD9-81ED-4DB2-BD59-A6C34878D82A}">
                    <a16:rowId xmlns:a16="http://schemas.microsoft.com/office/drawing/2014/main" val="2941416216"/>
                  </a:ext>
                </a:extLst>
              </a:tr>
              <a:tr h="860071">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XXX</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extLst>
                  <a:ext uri="{0D108BD9-81ED-4DB2-BD59-A6C34878D82A}">
                    <a16:rowId xmlns:a16="http://schemas.microsoft.com/office/drawing/2014/main" val="258371151"/>
                  </a:ext>
                </a:extLst>
              </a:tr>
              <a:tr h="64836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extLst>
                  <a:ext uri="{0D108BD9-81ED-4DB2-BD59-A6C34878D82A}">
                    <a16:rowId xmlns:a16="http://schemas.microsoft.com/office/drawing/2014/main" val="782183468"/>
                  </a:ext>
                </a:extLst>
              </a:tr>
              <a:tr h="43665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extLst>
                  <a:ext uri="{0D108BD9-81ED-4DB2-BD59-A6C34878D82A}">
                    <a16:rowId xmlns:a16="http://schemas.microsoft.com/office/drawing/2014/main" val="1004033748"/>
                  </a:ext>
                </a:extLst>
              </a:tr>
              <a:tr h="43665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extLst>
                  <a:ext uri="{0D108BD9-81ED-4DB2-BD59-A6C34878D82A}">
                    <a16:rowId xmlns:a16="http://schemas.microsoft.com/office/drawing/2014/main" val="1530291851"/>
                  </a:ext>
                </a:extLst>
              </a:tr>
              <a:tr h="64836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extLst>
                  <a:ext uri="{0D108BD9-81ED-4DB2-BD59-A6C34878D82A}">
                    <a16:rowId xmlns:a16="http://schemas.microsoft.com/office/drawing/2014/main" val="3614916346"/>
                  </a:ext>
                </a:extLst>
              </a:tr>
              <a:tr h="860071">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p>
                  </a:txBody>
                  <a:tcPr marL="9525" marR="9525" marT="9525" marB="0" anchor="ctr"/>
                </a:tc>
                <a:extLst>
                  <a:ext uri="{0D108BD9-81ED-4DB2-BD59-A6C34878D82A}">
                    <a16:rowId xmlns:a16="http://schemas.microsoft.com/office/drawing/2014/main" val="1650491425"/>
                  </a:ext>
                </a:extLst>
              </a:tr>
            </a:tbl>
          </a:graphicData>
        </a:graphic>
      </p:graphicFrame>
      <p:sp>
        <p:nvSpPr>
          <p:cNvPr id="8" name="TextBox 7">
            <a:extLst>
              <a:ext uri="{FF2B5EF4-FFF2-40B4-BE49-F238E27FC236}">
                <a16:creationId xmlns:a16="http://schemas.microsoft.com/office/drawing/2014/main" id="{F00679AB-6C21-36A4-AEDE-CB917B69F215}"/>
              </a:ext>
            </a:extLst>
          </p:cNvPr>
          <p:cNvSpPr txBox="1"/>
          <p:nvPr/>
        </p:nvSpPr>
        <p:spPr>
          <a:xfrm>
            <a:off x="100619" y="926933"/>
            <a:ext cx="8896180" cy="276999"/>
          </a:xfrm>
          <a:prstGeom prst="rect">
            <a:avLst/>
          </a:prstGeom>
          <a:solidFill>
            <a:schemeClr val="accent4">
              <a:lumMod val="40000"/>
              <a:lumOff val="60000"/>
            </a:schemeClr>
          </a:solidFill>
        </p:spPr>
        <p:txBody>
          <a:bodyPr wrap="square">
            <a:spAutoFit/>
          </a:bodyPr>
          <a:lstStyle/>
          <a:p>
            <a:pPr algn="ctr"/>
            <a:r>
              <a:rPr lang="en-US" sz="1200" b="1" dirty="0">
                <a:solidFill>
                  <a:schemeClr val="tx1"/>
                </a:solidFill>
                <a:latin typeface="Arial" panose="020B0604020202020204" pitchFamily="34" charset="0"/>
              </a:rPr>
              <a:t>Direct Customers - Industrial Transducer Business Domain</a:t>
            </a:r>
          </a:p>
        </p:txBody>
      </p:sp>
      <p:pic>
        <p:nvPicPr>
          <p:cNvPr id="2" name="Picture 1" descr="Text&#10;&#10;Description automatically generated">
            <a:extLst>
              <a:ext uri="{FF2B5EF4-FFF2-40B4-BE49-F238E27FC236}">
                <a16:creationId xmlns:a16="http://schemas.microsoft.com/office/drawing/2014/main" id="{DEAE0563-0804-3A06-4DBB-A672778BA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21488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5" name="Rectangle 6164">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4892040"/>
            <a:ext cx="8661654"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285441" y="5093208"/>
            <a:ext cx="5229903" cy="1261872"/>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600" b="1" i="0" u="none" strike="noStrike" cap="none" spc="-136" normalizeH="0" baseline="0" noProof="0" dirty="0">
                <a:ln>
                  <a:noFill/>
                </a:ln>
                <a:solidFill>
                  <a:schemeClr val="bg1"/>
                </a:solidFill>
                <a:uLnTx/>
                <a:uFillTx/>
                <a:latin typeface="+mj-lt"/>
                <a:ea typeface="+mj-ea"/>
                <a:cs typeface="+mj-cs"/>
              </a:rPr>
              <a:t>XXX – COMPETITIVE INTELLIGENCE</a:t>
            </a:r>
          </a:p>
        </p:txBody>
      </p:sp>
      <p:cxnSp>
        <p:nvCxnSpPr>
          <p:cNvPr id="6167" name="Straight Connector 6166">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5264106"/>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Text&#10;&#10;Description automatically generated">
            <a:extLst>
              <a:ext uri="{FF2B5EF4-FFF2-40B4-BE49-F238E27FC236}">
                <a16:creationId xmlns:a16="http://schemas.microsoft.com/office/drawing/2014/main" id="{AD835E12-6B25-6ACB-42DC-353D0C5C4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889828"/>
          </a:xfrm>
          <a:prstGeom prst="rect">
            <a:avLst/>
          </a:prstGeom>
        </p:spPr>
      </p:pic>
    </p:spTree>
    <p:extLst>
      <p:ext uri="{BB962C8B-B14F-4D97-AF65-F5344CB8AC3E}">
        <p14:creationId xmlns:p14="http://schemas.microsoft.com/office/powerpoint/2010/main" val="113549436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XXX</a:t>
            </a:r>
            <a:endParaRPr lang="en-IN" sz="1400" dirty="0">
              <a:solidFill>
                <a:schemeClr val="tx1"/>
              </a:solidFill>
              <a:latin typeface="Arial" panose="020B0604020202020204" pitchFamily="34" charset="0"/>
            </a:endParaRPr>
          </a:p>
        </p:txBody>
      </p:sp>
      <p:sp>
        <p:nvSpPr>
          <p:cNvPr id="9" name="TextBox 22">
            <a:extLst>
              <a:ext uri="{FF2B5EF4-FFF2-40B4-BE49-F238E27FC236}">
                <a16:creationId xmlns:a16="http://schemas.microsoft.com/office/drawing/2014/main" id="{9CBC22F1-70ED-4D8B-9770-F883EB674C72}"/>
              </a:ext>
            </a:extLst>
          </p:cNvPr>
          <p:cNvSpPr txBox="1"/>
          <p:nvPr/>
        </p:nvSpPr>
        <p:spPr>
          <a:xfrm>
            <a:off x="5552660" y="6390100"/>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 &amp; Annual Reports</a:t>
            </a:r>
            <a:endParaRPr lang="en-IN" sz="1600" dirty="0">
              <a:latin typeface="Arial" panose="020B060402020202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3073A826-B298-1ACE-C2A1-732DF6F8BFA5}"/>
              </a:ext>
            </a:extLst>
          </p:cNvPr>
          <p:cNvSpPr txBox="1"/>
          <p:nvPr/>
        </p:nvSpPr>
        <p:spPr>
          <a:xfrm>
            <a:off x="140374" y="838612"/>
            <a:ext cx="5314250" cy="3526286"/>
          </a:xfrm>
          <a:prstGeom prst="rect">
            <a:avLst/>
          </a:prstGeom>
          <a:solidFill>
            <a:schemeClr val="accent1">
              <a:lumMod val="20000"/>
              <a:lumOff val="80000"/>
            </a:schemeClr>
          </a:solidFill>
        </p:spPr>
        <p:txBody>
          <a:bodyPr wrap="square" rtlCol="0">
            <a:spAutoFit/>
          </a:bodyPr>
          <a:lstStyle/>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 </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a:t>
            </a:r>
          </a:p>
          <a:p>
            <a:pPr marL="628650" lvl="1" indent="-171450">
              <a:lnSpc>
                <a:spcPct val="150000"/>
              </a:lnSpc>
              <a:buFont typeface="Wingdings" panose="05000000000000000000" pitchFamily="2" charset="2"/>
              <a:buChar char="§"/>
            </a:pPr>
            <a:r>
              <a:rPr lang="en-US" sz="1000" dirty="0">
                <a:latin typeface="Arial" panose="020B0604020202020204" pitchFamily="34" charset="0"/>
                <a:cs typeface="Arial" panose="020B0604020202020204" pitchFamily="34" charset="0"/>
              </a:rPr>
              <a:t>XXX</a:t>
            </a:r>
          </a:p>
        </p:txBody>
      </p:sp>
      <p:graphicFrame>
        <p:nvGraphicFramePr>
          <p:cNvPr id="5" name="Table 5">
            <a:extLst>
              <a:ext uri="{FF2B5EF4-FFF2-40B4-BE49-F238E27FC236}">
                <a16:creationId xmlns:a16="http://schemas.microsoft.com/office/drawing/2014/main" id="{F11985B8-66D6-B3E6-DDEC-9A522E494EBE}"/>
              </a:ext>
            </a:extLst>
          </p:cNvPr>
          <p:cNvGraphicFramePr>
            <a:graphicFrameLocks noGrp="1"/>
          </p:cNvGraphicFramePr>
          <p:nvPr>
            <p:extLst>
              <p:ext uri="{D42A27DB-BD31-4B8C-83A1-F6EECF244321}">
                <p14:modId xmlns:p14="http://schemas.microsoft.com/office/powerpoint/2010/main" val="1002634957"/>
              </p:ext>
            </p:extLst>
          </p:nvPr>
        </p:nvGraphicFramePr>
        <p:xfrm>
          <a:off x="140374" y="4442821"/>
          <a:ext cx="5314250" cy="2144715"/>
        </p:xfrm>
        <a:graphic>
          <a:graphicData uri="http://schemas.openxmlformats.org/drawingml/2006/table">
            <a:tbl>
              <a:tblPr firstRow="1" bandRow="1">
                <a:tableStyleId>{5C22544A-7EE6-4342-B048-85BDC9FD1C3A}</a:tableStyleId>
              </a:tblPr>
              <a:tblGrid>
                <a:gridCol w="911186">
                  <a:extLst>
                    <a:ext uri="{9D8B030D-6E8A-4147-A177-3AD203B41FA5}">
                      <a16:colId xmlns:a16="http://schemas.microsoft.com/office/drawing/2014/main" val="1271749748"/>
                    </a:ext>
                  </a:extLst>
                </a:gridCol>
                <a:gridCol w="4403064">
                  <a:extLst>
                    <a:ext uri="{9D8B030D-6E8A-4147-A177-3AD203B41FA5}">
                      <a16:colId xmlns:a16="http://schemas.microsoft.com/office/drawing/2014/main" val="2798781104"/>
                    </a:ext>
                  </a:extLst>
                </a:gridCol>
              </a:tblGrid>
              <a:tr h="120206">
                <a:tc gridSpan="2">
                  <a:txBody>
                    <a:bodyPr/>
                    <a:lstStyle/>
                    <a:p>
                      <a:pPr algn="ctr">
                        <a:lnSpc>
                          <a:spcPct val="150000"/>
                        </a:lnSpc>
                      </a:pPr>
                      <a:r>
                        <a:rPr lang="en-US" sz="1000" dirty="0">
                          <a:latin typeface="Arial" panose="020B0604020202020204" pitchFamily="34" charset="0"/>
                          <a:cs typeface="Arial" panose="020B0604020202020204" pitchFamily="34" charset="0"/>
                        </a:rPr>
                        <a:t>Key Factors Impacting The Industrial Segment Revenue (FY 2022)</a:t>
                      </a:r>
                    </a:p>
                  </a:txBody>
                  <a:tcPr anchor="ctr">
                    <a:solidFill>
                      <a:schemeClr val="tx1"/>
                    </a:solidFill>
                  </a:tcPr>
                </a:tc>
                <a:tc hMerge="1">
                  <a:txBody>
                    <a:bodyPr/>
                    <a:lstStyle/>
                    <a:p>
                      <a:endParaRPr lang="en-IN" dirty="0"/>
                    </a:p>
                  </a:txBody>
                  <a:tcPr/>
                </a:tc>
                <a:extLst>
                  <a:ext uri="{0D108BD9-81ED-4DB2-BD59-A6C34878D82A}">
                    <a16:rowId xmlns:a16="http://schemas.microsoft.com/office/drawing/2014/main" val="1962943617"/>
                  </a:ext>
                </a:extLst>
              </a:tr>
              <a:tr h="214382">
                <a:tc>
                  <a:txBody>
                    <a:bodyPr/>
                    <a:lstStyle/>
                    <a:p>
                      <a:pPr>
                        <a:lnSpc>
                          <a:spcPct val="150000"/>
                        </a:lnSpc>
                      </a:pPr>
                      <a:r>
                        <a:rPr lang="en-US" sz="1000" b="1" dirty="0">
                          <a:latin typeface="Arial" panose="020B0604020202020204" pitchFamily="34" charset="0"/>
                          <a:cs typeface="Arial" panose="020B0604020202020204" pitchFamily="34" charset="0"/>
                        </a:rPr>
                        <a:t>XXX</a:t>
                      </a:r>
                      <a:endParaRPr lang="en-IN" sz="1000" b="1" dirty="0">
                        <a:latin typeface="Arial" panose="020B0604020202020204" pitchFamily="34" charset="0"/>
                        <a:cs typeface="Arial" panose="020B0604020202020204" pitchFamily="34" charset="0"/>
                      </a:endParaRPr>
                    </a:p>
                  </a:txBody>
                  <a:tcPr anchor="ctr">
                    <a:solidFill>
                      <a:srgbClr val="E9EBF5"/>
                    </a:solidFill>
                  </a:tcPr>
                </a:tc>
                <a:tc>
                  <a:txBody>
                    <a:bodyPr/>
                    <a:lstStyle/>
                    <a:p>
                      <a:pPr>
                        <a:lnSpc>
                          <a:spcPct val="150000"/>
                        </a:lnSpc>
                      </a:pPr>
                      <a:r>
                        <a:rPr lang="en-US" sz="1000" dirty="0">
                          <a:solidFill>
                            <a:schemeClr val="tx1"/>
                          </a:solidFill>
                          <a:latin typeface="Arial" panose="020B0604020202020204" pitchFamily="34" charset="0"/>
                          <a:cs typeface="Arial" panose="020B0604020202020204" pitchFamily="34" charset="0"/>
                        </a:rPr>
                        <a:t>Small &amp; medium power applications &amp; manufacturing capacity investment in semiconductors are major drivers of drives &amp; welding segment.</a:t>
                      </a:r>
                      <a:endParaRPr lang="en-IN" sz="1000" dirty="0">
                        <a:solidFill>
                          <a:schemeClr val="tx1"/>
                        </a:solidFill>
                        <a:latin typeface="Arial" panose="020B0604020202020204" pitchFamily="34" charset="0"/>
                        <a:cs typeface="Arial" panose="020B0604020202020204" pitchFamily="34" charset="0"/>
                      </a:endParaRPr>
                    </a:p>
                  </a:txBody>
                  <a:tcPr anchor="ctr">
                    <a:solidFill>
                      <a:srgbClr val="E9EBF5"/>
                    </a:solidFill>
                  </a:tcPr>
                </a:tc>
                <a:extLst>
                  <a:ext uri="{0D108BD9-81ED-4DB2-BD59-A6C34878D82A}">
                    <a16:rowId xmlns:a16="http://schemas.microsoft.com/office/drawing/2014/main" val="2845515247"/>
                  </a:ext>
                </a:extLst>
              </a:tr>
              <a:tr h="214382">
                <a:tc>
                  <a:txBody>
                    <a:bodyPr/>
                    <a:lstStyle/>
                    <a:p>
                      <a:pPr>
                        <a:lnSpc>
                          <a:spcPct val="150000"/>
                        </a:lnSpc>
                      </a:pPr>
                      <a:r>
                        <a:rPr lang="en-US" sz="1000" b="1" dirty="0">
                          <a:latin typeface="Arial" panose="020B0604020202020204" pitchFamily="34" charset="0"/>
                          <a:cs typeface="Arial" panose="020B0604020202020204" pitchFamily="34" charset="0"/>
                        </a:rPr>
                        <a:t>Renewable Energies</a:t>
                      </a:r>
                      <a:endParaRPr lang="en-IN" sz="1000" b="1" dirty="0">
                        <a:latin typeface="Arial" panose="020B0604020202020204" pitchFamily="34" charset="0"/>
                        <a:cs typeface="Arial" panose="020B0604020202020204" pitchFamily="34" charset="0"/>
                      </a:endParaRPr>
                    </a:p>
                  </a:txBody>
                  <a:tcPr anchor="ctr">
                    <a:solidFill>
                      <a:srgbClr val="E9EBF5"/>
                    </a:solidFill>
                  </a:tcPr>
                </a:tc>
                <a:tc>
                  <a:txBody>
                    <a:bodyPr/>
                    <a:lstStyle/>
                    <a:p>
                      <a:pPr>
                        <a:lnSpc>
                          <a:spcPct val="150000"/>
                        </a:lnSpc>
                      </a:pPr>
                      <a:r>
                        <a:rPr lang="en-US" sz="1000" dirty="0">
                          <a:solidFill>
                            <a:schemeClr val="tx1"/>
                          </a:solidFill>
                          <a:latin typeface="Arial" panose="020B0604020202020204" pitchFamily="34" charset="0"/>
                          <a:cs typeface="Arial" panose="020B0604020202020204" pitchFamily="34" charset="0"/>
                        </a:rPr>
                        <a:t>China market is driven by growth in solar power demands in infrastructure.</a:t>
                      </a:r>
                    </a:p>
                    <a:p>
                      <a:pPr>
                        <a:lnSpc>
                          <a:spcPct val="150000"/>
                        </a:lnSpc>
                      </a:pPr>
                      <a:r>
                        <a:rPr lang="en-US" sz="1000" dirty="0">
                          <a:solidFill>
                            <a:schemeClr val="tx1"/>
                          </a:solidFill>
                          <a:latin typeface="Arial" panose="020B0604020202020204" pitchFamily="34" charset="0"/>
                          <a:cs typeface="Arial" panose="020B0604020202020204" pitchFamily="34" charset="0"/>
                        </a:rPr>
                        <a:t>Europe market growth boosted by DC meter applications.</a:t>
                      </a:r>
                      <a:endParaRPr lang="en-IN" sz="1000" dirty="0">
                        <a:solidFill>
                          <a:schemeClr val="tx1"/>
                        </a:solidFill>
                        <a:latin typeface="Arial" panose="020B0604020202020204" pitchFamily="34" charset="0"/>
                        <a:cs typeface="Arial" panose="020B0604020202020204" pitchFamily="34" charset="0"/>
                      </a:endParaRPr>
                    </a:p>
                  </a:txBody>
                  <a:tcPr anchor="ctr">
                    <a:solidFill>
                      <a:srgbClr val="E9EBF5"/>
                    </a:solidFill>
                  </a:tcPr>
                </a:tc>
                <a:extLst>
                  <a:ext uri="{0D108BD9-81ED-4DB2-BD59-A6C34878D82A}">
                    <a16:rowId xmlns:a16="http://schemas.microsoft.com/office/drawing/2014/main" val="1349359743"/>
                  </a:ext>
                </a:extLst>
              </a:tr>
              <a:tr h="120206">
                <a:tc>
                  <a:txBody>
                    <a:bodyPr/>
                    <a:lstStyle/>
                    <a:p>
                      <a:pPr>
                        <a:lnSpc>
                          <a:spcPct val="150000"/>
                        </a:lnSpc>
                      </a:pPr>
                      <a:r>
                        <a:rPr lang="en-US" sz="1000" b="1" dirty="0">
                          <a:latin typeface="Arial" panose="020B0604020202020204" pitchFamily="34" charset="0"/>
                          <a:cs typeface="Arial" panose="020B0604020202020204" pitchFamily="34" charset="0"/>
                        </a:rPr>
                        <a:t>Traction</a:t>
                      </a:r>
                      <a:endParaRPr lang="en-IN" sz="1000" b="1" dirty="0">
                        <a:latin typeface="Arial" panose="020B0604020202020204" pitchFamily="34" charset="0"/>
                        <a:cs typeface="Arial" panose="020B0604020202020204" pitchFamily="34" charset="0"/>
                      </a:endParaRPr>
                    </a:p>
                  </a:txBody>
                  <a:tcPr anchor="ctr">
                    <a:solidFill>
                      <a:srgbClr val="E9EBF5"/>
                    </a:solidFill>
                  </a:tcPr>
                </a:tc>
                <a:tc>
                  <a:txBody>
                    <a:bodyPr/>
                    <a:lstStyle/>
                    <a:p>
                      <a:pPr>
                        <a:lnSpc>
                          <a:spcPct val="150000"/>
                        </a:lnSpc>
                      </a:pPr>
                      <a:r>
                        <a:rPr lang="en-US" sz="1000" dirty="0">
                          <a:solidFill>
                            <a:schemeClr val="tx1"/>
                          </a:solidFill>
                          <a:latin typeface="Arial" panose="020B0604020202020204" pitchFamily="34" charset="0"/>
                          <a:cs typeface="Arial" panose="020B0604020202020204" pitchFamily="34" charset="0"/>
                        </a:rPr>
                        <a:t>Majority of the demand is from Europe and India.</a:t>
                      </a:r>
                      <a:endParaRPr lang="en-IN" sz="1000" dirty="0">
                        <a:solidFill>
                          <a:schemeClr val="tx1"/>
                        </a:solidFill>
                        <a:latin typeface="Arial" panose="020B0604020202020204" pitchFamily="34" charset="0"/>
                        <a:cs typeface="Arial" panose="020B0604020202020204" pitchFamily="34" charset="0"/>
                      </a:endParaRPr>
                    </a:p>
                  </a:txBody>
                  <a:tcPr anchor="ctr">
                    <a:solidFill>
                      <a:srgbClr val="E9EBF5"/>
                    </a:solidFill>
                  </a:tcPr>
                </a:tc>
                <a:extLst>
                  <a:ext uri="{0D108BD9-81ED-4DB2-BD59-A6C34878D82A}">
                    <a16:rowId xmlns:a16="http://schemas.microsoft.com/office/drawing/2014/main" val="1458337167"/>
                  </a:ext>
                </a:extLst>
              </a:tr>
              <a:tr h="214382">
                <a:tc>
                  <a:txBody>
                    <a:bodyPr/>
                    <a:lstStyle/>
                    <a:p>
                      <a:pPr>
                        <a:lnSpc>
                          <a:spcPct val="150000"/>
                        </a:lnSpc>
                      </a:pPr>
                      <a:r>
                        <a:rPr lang="en-US" sz="1000" b="1" dirty="0">
                          <a:latin typeface="Arial" panose="020B0604020202020204" pitchFamily="34" charset="0"/>
                          <a:cs typeface="Arial" panose="020B0604020202020204" pitchFamily="34" charset="0"/>
                        </a:rPr>
                        <a:t>High Precision</a:t>
                      </a:r>
                      <a:endParaRPr lang="en-IN" sz="1000" b="1" dirty="0">
                        <a:latin typeface="Arial" panose="020B0604020202020204" pitchFamily="34" charset="0"/>
                        <a:cs typeface="Arial" panose="020B0604020202020204" pitchFamily="34" charset="0"/>
                      </a:endParaRPr>
                    </a:p>
                  </a:txBody>
                  <a:tcPr anchor="ctr">
                    <a:solidFill>
                      <a:srgbClr val="E9EBF5"/>
                    </a:solidFill>
                  </a:tcPr>
                </a:tc>
                <a:tc>
                  <a:txBody>
                    <a:bodyPr/>
                    <a:lstStyle/>
                    <a:p>
                      <a:pPr>
                        <a:lnSpc>
                          <a:spcPct val="150000"/>
                        </a:lnSpc>
                      </a:pPr>
                      <a:r>
                        <a:rPr lang="en-US" sz="1000" dirty="0">
                          <a:solidFill>
                            <a:schemeClr val="tx1"/>
                          </a:solidFill>
                          <a:latin typeface="Arial" panose="020B0604020202020204" pitchFamily="34" charset="0"/>
                          <a:cs typeface="Arial" panose="020B0604020202020204" pitchFamily="34" charset="0"/>
                        </a:rPr>
                        <a:t>Increasing demand for new product families in test and measurement is driving the market demand.</a:t>
                      </a:r>
                      <a:endParaRPr lang="en-IN" sz="1000" dirty="0">
                        <a:solidFill>
                          <a:schemeClr val="tx1"/>
                        </a:solidFill>
                        <a:latin typeface="Arial" panose="020B0604020202020204" pitchFamily="34" charset="0"/>
                        <a:cs typeface="Arial" panose="020B0604020202020204" pitchFamily="34" charset="0"/>
                      </a:endParaRPr>
                    </a:p>
                  </a:txBody>
                  <a:tcPr anchor="ctr">
                    <a:solidFill>
                      <a:srgbClr val="E9EBF5"/>
                    </a:solidFill>
                  </a:tcPr>
                </a:tc>
                <a:extLst>
                  <a:ext uri="{0D108BD9-81ED-4DB2-BD59-A6C34878D82A}">
                    <a16:rowId xmlns:a16="http://schemas.microsoft.com/office/drawing/2014/main" val="873404244"/>
                  </a:ext>
                </a:extLst>
              </a:tr>
            </a:tbl>
          </a:graphicData>
        </a:graphic>
      </p:graphicFrame>
      <p:pic>
        <p:nvPicPr>
          <p:cNvPr id="1026" name="Picture 2" descr="DVC 1000-P">
            <a:extLst>
              <a:ext uri="{FF2B5EF4-FFF2-40B4-BE49-F238E27FC236}">
                <a16:creationId xmlns:a16="http://schemas.microsoft.com/office/drawing/2014/main" id="{0D40C5CE-716C-1FF1-A90F-7207A62FE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2660" y="838612"/>
            <a:ext cx="325104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EF12AD4-8D1F-9399-8EC0-14F112E10ADD}"/>
              </a:ext>
            </a:extLst>
          </p:cNvPr>
          <p:cNvPicPr>
            <a:picLocks noChangeAspect="1"/>
          </p:cNvPicPr>
          <p:nvPr/>
        </p:nvPicPr>
        <p:blipFill>
          <a:blip r:embed="rId3"/>
          <a:stretch>
            <a:fillRect/>
          </a:stretch>
        </p:blipFill>
        <p:spPr>
          <a:xfrm>
            <a:off x="5552661" y="3604591"/>
            <a:ext cx="3251040" cy="2785509"/>
          </a:xfrm>
          <a:prstGeom prst="rect">
            <a:avLst/>
          </a:prstGeom>
        </p:spPr>
      </p:pic>
      <p:pic>
        <p:nvPicPr>
          <p:cNvPr id="6" name="Picture 5" descr="Text&#10;&#10;Description automatically generated">
            <a:extLst>
              <a:ext uri="{FF2B5EF4-FFF2-40B4-BE49-F238E27FC236}">
                <a16:creationId xmlns:a16="http://schemas.microsoft.com/office/drawing/2014/main" id="{52A8422D-074F-F588-E5EB-6972B4660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8832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XXX</a:t>
            </a:r>
            <a:endParaRPr lang="en-IN" sz="1400" dirty="0">
              <a:solidFill>
                <a:schemeClr val="tx1"/>
              </a:solidFill>
              <a:latin typeface="Arial" panose="020B0604020202020204" pitchFamily="34" charset="0"/>
            </a:endParaRPr>
          </a:p>
        </p:txBody>
      </p:sp>
      <p:sp>
        <p:nvSpPr>
          <p:cNvPr id="11" name="TextBox 22">
            <a:extLst>
              <a:ext uri="{FF2B5EF4-FFF2-40B4-BE49-F238E27FC236}">
                <a16:creationId xmlns:a16="http://schemas.microsoft.com/office/drawing/2014/main" id="{43C46846-93A3-650C-0F2C-A6F8D2B8AA83}"/>
              </a:ext>
            </a:extLst>
          </p:cNvPr>
          <p:cNvSpPr txBox="1"/>
          <p:nvPr/>
        </p:nvSpPr>
        <p:spPr>
          <a:xfrm>
            <a:off x="5552660" y="6485276"/>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 &amp; Annual Reports</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FC76A804-56F7-A547-7230-FAF10AE550CB}"/>
              </a:ext>
            </a:extLst>
          </p:cNvPr>
          <p:cNvPicPr>
            <a:picLocks noChangeAspect="1"/>
          </p:cNvPicPr>
          <p:nvPr/>
        </p:nvPicPr>
        <p:blipFill>
          <a:blip r:embed="rId2"/>
          <a:stretch>
            <a:fillRect/>
          </a:stretch>
        </p:blipFill>
        <p:spPr>
          <a:xfrm>
            <a:off x="1558357" y="962803"/>
            <a:ext cx="6119935" cy="3686689"/>
          </a:xfrm>
          <a:prstGeom prst="rect">
            <a:avLst/>
          </a:prstGeom>
        </p:spPr>
      </p:pic>
      <p:sp>
        <p:nvSpPr>
          <p:cNvPr id="56" name="Oval 55">
            <a:extLst>
              <a:ext uri="{FF2B5EF4-FFF2-40B4-BE49-F238E27FC236}">
                <a16:creationId xmlns:a16="http://schemas.microsoft.com/office/drawing/2014/main" id="{1828A3DB-0251-9C6F-ED54-6A0C12608922}"/>
              </a:ext>
            </a:extLst>
          </p:cNvPr>
          <p:cNvSpPr>
            <a:spLocks noChangeArrowheads="1"/>
          </p:cNvSpPr>
          <p:nvPr/>
        </p:nvSpPr>
        <p:spPr bwMode="gray">
          <a:xfrm>
            <a:off x="4355698" y="21627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57" name="Oval 56">
            <a:extLst>
              <a:ext uri="{FF2B5EF4-FFF2-40B4-BE49-F238E27FC236}">
                <a16:creationId xmlns:a16="http://schemas.microsoft.com/office/drawing/2014/main" id="{B30FB36A-9E32-FCD1-BA89-65024282D04D}"/>
              </a:ext>
            </a:extLst>
          </p:cNvPr>
          <p:cNvSpPr>
            <a:spLocks noChangeArrowheads="1"/>
          </p:cNvSpPr>
          <p:nvPr/>
        </p:nvSpPr>
        <p:spPr bwMode="gray">
          <a:xfrm>
            <a:off x="4514448" y="20103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58" name="Oval 57">
            <a:extLst>
              <a:ext uri="{FF2B5EF4-FFF2-40B4-BE49-F238E27FC236}">
                <a16:creationId xmlns:a16="http://schemas.microsoft.com/office/drawing/2014/main" id="{0D6990E7-4AE4-9653-9581-3050100F5925}"/>
              </a:ext>
            </a:extLst>
          </p:cNvPr>
          <p:cNvSpPr>
            <a:spLocks noChangeArrowheads="1"/>
          </p:cNvSpPr>
          <p:nvPr/>
        </p:nvSpPr>
        <p:spPr bwMode="gray">
          <a:xfrm>
            <a:off x="4616048" y="21373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59" name="Oval 58">
            <a:extLst>
              <a:ext uri="{FF2B5EF4-FFF2-40B4-BE49-F238E27FC236}">
                <a16:creationId xmlns:a16="http://schemas.microsoft.com/office/drawing/2014/main" id="{3D3932CD-D23C-2945-AEF0-5BB667ADCB4E}"/>
              </a:ext>
            </a:extLst>
          </p:cNvPr>
          <p:cNvSpPr>
            <a:spLocks noChangeArrowheads="1"/>
          </p:cNvSpPr>
          <p:nvPr/>
        </p:nvSpPr>
        <p:spPr bwMode="gray">
          <a:xfrm>
            <a:off x="4393798" y="20357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0" name="Oval 59">
            <a:extLst>
              <a:ext uri="{FF2B5EF4-FFF2-40B4-BE49-F238E27FC236}">
                <a16:creationId xmlns:a16="http://schemas.microsoft.com/office/drawing/2014/main" id="{9D022500-5020-0073-EC95-535715CD5F89}"/>
              </a:ext>
            </a:extLst>
          </p:cNvPr>
          <p:cNvSpPr>
            <a:spLocks noChangeArrowheads="1"/>
          </p:cNvSpPr>
          <p:nvPr/>
        </p:nvSpPr>
        <p:spPr bwMode="gray">
          <a:xfrm>
            <a:off x="4495398" y="188965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1" name="Oval 60">
            <a:extLst>
              <a:ext uri="{FF2B5EF4-FFF2-40B4-BE49-F238E27FC236}">
                <a16:creationId xmlns:a16="http://schemas.microsoft.com/office/drawing/2014/main" id="{0786AE32-4FF2-D8A8-1F0D-66253A5BFFB6}"/>
              </a:ext>
            </a:extLst>
          </p:cNvPr>
          <p:cNvSpPr>
            <a:spLocks noChangeArrowheads="1"/>
          </p:cNvSpPr>
          <p:nvPr/>
        </p:nvSpPr>
        <p:spPr bwMode="gray">
          <a:xfrm>
            <a:off x="4482698" y="21627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2" name="Oval 61">
            <a:extLst>
              <a:ext uri="{FF2B5EF4-FFF2-40B4-BE49-F238E27FC236}">
                <a16:creationId xmlns:a16="http://schemas.microsoft.com/office/drawing/2014/main" id="{18D74D6E-3908-1269-ADDB-F988E6803F5A}"/>
              </a:ext>
            </a:extLst>
          </p:cNvPr>
          <p:cNvSpPr>
            <a:spLocks noChangeArrowheads="1"/>
          </p:cNvSpPr>
          <p:nvPr/>
        </p:nvSpPr>
        <p:spPr bwMode="gray">
          <a:xfrm>
            <a:off x="4565248" y="22897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3" name="Oval 62">
            <a:extLst>
              <a:ext uri="{FF2B5EF4-FFF2-40B4-BE49-F238E27FC236}">
                <a16:creationId xmlns:a16="http://schemas.microsoft.com/office/drawing/2014/main" id="{04906A85-5927-E224-077F-9BCE79020733}"/>
              </a:ext>
            </a:extLst>
          </p:cNvPr>
          <p:cNvSpPr>
            <a:spLocks noChangeArrowheads="1"/>
          </p:cNvSpPr>
          <p:nvPr/>
        </p:nvSpPr>
        <p:spPr bwMode="gray">
          <a:xfrm>
            <a:off x="4266798" y="195315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4" name="Oval 63">
            <a:extLst>
              <a:ext uri="{FF2B5EF4-FFF2-40B4-BE49-F238E27FC236}">
                <a16:creationId xmlns:a16="http://schemas.microsoft.com/office/drawing/2014/main" id="{A29D7347-5BF1-7AAA-D83C-411FDD8EC07A}"/>
              </a:ext>
            </a:extLst>
          </p:cNvPr>
          <p:cNvSpPr>
            <a:spLocks noChangeArrowheads="1"/>
          </p:cNvSpPr>
          <p:nvPr/>
        </p:nvSpPr>
        <p:spPr bwMode="gray">
          <a:xfrm>
            <a:off x="4323948" y="21627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5" name="Oval 64">
            <a:extLst>
              <a:ext uri="{FF2B5EF4-FFF2-40B4-BE49-F238E27FC236}">
                <a16:creationId xmlns:a16="http://schemas.microsoft.com/office/drawing/2014/main" id="{417F9DF5-7FB6-6650-497F-51403485ED70}"/>
              </a:ext>
            </a:extLst>
          </p:cNvPr>
          <p:cNvSpPr>
            <a:spLocks noChangeArrowheads="1"/>
          </p:cNvSpPr>
          <p:nvPr/>
        </p:nvSpPr>
        <p:spPr bwMode="gray">
          <a:xfrm>
            <a:off x="4762098" y="22643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6" name="Oval 65">
            <a:extLst>
              <a:ext uri="{FF2B5EF4-FFF2-40B4-BE49-F238E27FC236}">
                <a16:creationId xmlns:a16="http://schemas.microsoft.com/office/drawing/2014/main" id="{5BB7209B-A28C-FE45-7618-9C080504131C}"/>
              </a:ext>
            </a:extLst>
          </p:cNvPr>
          <p:cNvSpPr>
            <a:spLocks noChangeArrowheads="1"/>
          </p:cNvSpPr>
          <p:nvPr/>
        </p:nvSpPr>
        <p:spPr bwMode="gray">
          <a:xfrm>
            <a:off x="6463898" y="24548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7" name="Oval 66">
            <a:extLst>
              <a:ext uri="{FF2B5EF4-FFF2-40B4-BE49-F238E27FC236}">
                <a16:creationId xmlns:a16="http://schemas.microsoft.com/office/drawing/2014/main" id="{CD80EC07-96D5-1EA4-849D-995BE8E93BC3}"/>
              </a:ext>
            </a:extLst>
          </p:cNvPr>
          <p:cNvSpPr>
            <a:spLocks noChangeArrowheads="1"/>
          </p:cNvSpPr>
          <p:nvPr/>
        </p:nvSpPr>
        <p:spPr bwMode="gray">
          <a:xfrm>
            <a:off x="6457548" y="26453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8" name="Oval 67">
            <a:extLst>
              <a:ext uri="{FF2B5EF4-FFF2-40B4-BE49-F238E27FC236}">
                <a16:creationId xmlns:a16="http://schemas.microsoft.com/office/drawing/2014/main" id="{A77FF869-3D49-DBB8-12E8-145954831002}"/>
              </a:ext>
            </a:extLst>
          </p:cNvPr>
          <p:cNvSpPr>
            <a:spLocks noChangeArrowheads="1"/>
          </p:cNvSpPr>
          <p:nvPr/>
        </p:nvSpPr>
        <p:spPr bwMode="gray">
          <a:xfrm>
            <a:off x="6406748" y="28866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69" name="Oval 68">
            <a:extLst>
              <a:ext uri="{FF2B5EF4-FFF2-40B4-BE49-F238E27FC236}">
                <a16:creationId xmlns:a16="http://schemas.microsoft.com/office/drawing/2014/main" id="{B5A46D6A-A4C5-3AAF-7695-D568A07AFC39}"/>
              </a:ext>
            </a:extLst>
          </p:cNvPr>
          <p:cNvSpPr>
            <a:spLocks noChangeArrowheads="1"/>
          </p:cNvSpPr>
          <p:nvPr/>
        </p:nvSpPr>
        <p:spPr bwMode="gray">
          <a:xfrm>
            <a:off x="6267048" y="25564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0" name="Oval 69">
            <a:extLst>
              <a:ext uri="{FF2B5EF4-FFF2-40B4-BE49-F238E27FC236}">
                <a16:creationId xmlns:a16="http://schemas.microsoft.com/office/drawing/2014/main" id="{4B20E526-C020-AA7E-BE2E-E5BF3F3592A2}"/>
              </a:ext>
            </a:extLst>
          </p:cNvPr>
          <p:cNvSpPr>
            <a:spLocks noChangeArrowheads="1"/>
          </p:cNvSpPr>
          <p:nvPr/>
        </p:nvSpPr>
        <p:spPr bwMode="gray">
          <a:xfrm>
            <a:off x="6362298" y="26961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1" name="Oval 70">
            <a:extLst>
              <a:ext uri="{FF2B5EF4-FFF2-40B4-BE49-F238E27FC236}">
                <a16:creationId xmlns:a16="http://schemas.microsoft.com/office/drawing/2014/main" id="{92EE051C-4820-A513-519E-B4C8E3B8F1E9}"/>
              </a:ext>
            </a:extLst>
          </p:cNvPr>
          <p:cNvSpPr>
            <a:spLocks noChangeArrowheads="1"/>
          </p:cNvSpPr>
          <p:nvPr/>
        </p:nvSpPr>
        <p:spPr bwMode="gray">
          <a:xfrm>
            <a:off x="6540098" y="286755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2" name="Oval 71">
            <a:extLst>
              <a:ext uri="{FF2B5EF4-FFF2-40B4-BE49-F238E27FC236}">
                <a16:creationId xmlns:a16="http://schemas.microsoft.com/office/drawing/2014/main" id="{E470FE9E-8090-907F-787D-790CF55814F3}"/>
              </a:ext>
            </a:extLst>
          </p:cNvPr>
          <p:cNvSpPr>
            <a:spLocks noChangeArrowheads="1"/>
          </p:cNvSpPr>
          <p:nvPr/>
        </p:nvSpPr>
        <p:spPr bwMode="gray">
          <a:xfrm>
            <a:off x="2752323" y="235955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3" name="Oval 72">
            <a:extLst>
              <a:ext uri="{FF2B5EF4-FFF2-40B4-BE49-F238E27FC236}">
                <a16:creationId xmlns:a16="http://schemas.microsoft.com/office/drawing/2014/main" id="{6476457D-4EE7-F799-974E-9DD5A21E9186}"/>
              </a:ext>
            </a:extLst>
          </p:cNvPr>
          <p:cNvSpPr>
            <a:spLocks noChangeArrowheads="1"/>
          </p:cNvSpPr>
          <p:nvPr/>
        </p:nvSpPr>
        <p:spPr bwMode="gray">
          <a:xfrm>
            <a:off x="2857098" y="24548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4" name="Oval 73">
            <a:extLst>
              <a:ext uri="{FF2B5EF4-FFF2-40B4-BE49-F238E27FC236}">
                <a16:creationId xmlns:a16="http://schemas.microsoft.com/office/drawing/2014/main" id="{D5A1B24D-1956-BAEB-01ED-C2D220D18C38}"/>
              </a:ext>
            </a:extLst>
          </p:cNvPr>
          <p:cNvSpPr>
            <a:spLocks noChangeArrowheads="1"/>
          </p:cNvSpPr>
          <p:nvPr/>
        </p:nvSpPr>
        <p:spPr bwMode="gray">
          <a:xfrm>
            <a:off x="3047598" y="2369081"/>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5" name="Oval 74">
            <a:extLst>
              <a:ext uri="{FF2B5EF4-FFF2-40B4-BE49-F238E27FC236}">
                <a16:creationId xmlns:a16="http://schemas.microsoft.com/office/drawing/2014/main" id="{C0D8CA5C-150F-D5E6-5DB2-3DD018C8367B}"/>
              </a:ext>
            </a:extLst>
          </p:cNvPr>
          <p:cNvSpPr>
            <a:spLocks noChangeArrowheads="1"/>
          </p:cNvSpPr>
          <p:nvPr/>
        </p:nvSpPr>
        <p:spPr bwMode="gray">
          <a:xfrm>
            <a:off x="2199873" y="2559581"/>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6" name="Oval 75">
            <a:extLst>
              <a:ext uri="{FF2B5EF4-FFF2-40B4-BE49-F238E27FC236}">
                <a16:creationId xmlns:a16="http://schemas.microsoft.com/office/drawing/2014/main" id="{79C96D91-7388-468F-5E61-D43254E19470}"/>
              </a:ext>
            </a:extLst>
          </p:cNvPr>
          <p:cNvSpPr>
            <a:spLocks noChangeArrowheads="1"/>
          </p:cNvSpPr>
          <p:nvPr/>
        </p:nvSpPr>
        <p:spPr bwMode="gray">
          <a:xfrm>
            <a:off x="5705073" y="291200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7" name="Oval 76">
            <a:extLst>
              <a:ext uri="{FF2B5EF4-FFF2-40B4-BE49-F238E27FC236}">
                <a16:creationId xmlns:a16="http://schemas.microsoft.com/office/drawing/2014/main" id="{08D40F1D-1343-F94E-05DB-C45B5EF0C11D}"/>
              </a:ext>
            </a:extLst>
          </p:cNvPr>
          <p:cNvSpPr>
            <a:spLocks noChangeArrowheads="1"/>
          </p:cNvSpPr>
          <p:nvPr/>
        </p:nvSpPr>
        <p:spPr bwMode="gray">
          <a:xfrm>
            <a:off x="6638523" y="2578631"/>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8" name="Oval 77">
            <a:extLst>
              <a:ext uri="{FF2B5EF4-FFF2-40B4-BE49-F238E27FC236}">
                <a16:creationId xmlns:a16="http://schemas.microsoft.com/office/drawing/2014/main" id="{A43F1531-F894-2A2A-9D21-87D5AE1F6FF7}"/>
              </a:ext>
            </a:extLst>
          </p:cNvPr>
          <p:cNvSpPr>
            <a:spLocks noChangeArrowheads="1"/>
          </p:cNvSpPr>
          <p:nvPr/>
        </p:nvSpPr>
        <p:spPr bwMode="gray">
          <a:xfrm>
            <a:off x="6781398" y="266435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79" name="Oval 78">
            <a:extLst>
              <a:ext uri="{FF2B5EF4-FFF2-40B4-BE49-F238E27FC236}">
                <a16:creationId xmlns:a16="http://schemas.microsoft.com/office/drawing/2014/main" id="{4849F4D4-4751-AFFA-4BA2-D14CC9F13172}"/>
              </a:ext>
            </a:extLst>
          </p:cNvPr>
          <p:cNvSpPr>
            <a:spLocks noChangeArrowheads="1"/>
          </p:cNvSpPr>
          <p:nvPr/>
        </p:nvSpPr>
        <p:spPr bwMode="gray">
          <a:xfrm>
            <a:off x="4828773" y="1835681"/>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0" name="Oval 79">
            <a:extLst>
              <a:ext uri="{FF2B5EF4-FFF2-40B4-BE49-F238E27FC236}">
                <a16:creationId xmlns:a16="http://schemas.microsoft.com/office/drawing/2014/main" id="{D853BFEA-6705-B68F-F1E6-824457465931}"/>
              </a:ext>
            </a:extLst>
          </p:cNvPr>
          <p:cNvSpPr>
            <a:spLocks noChangeArrowheads="1"/>
          </p:cNvSpPr>
          <p:nvPr/>
        </p:nvSpPr>
        <p:spPr bwMode="gray">
          <a:xfrm>
            <a:off x="4475196" y="1984119"/>
            <a:ext cx="108141" cy="74436"/>
          </a:xfrm>
          <a:prstGeom prst="ellipse">
            <a:avLst/>
          </a:prstGeom>
          <a:solidFill>
            <a:schemeClr val="accent5"/>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1" name="Oval 80">
            <a:extLst>
              <a:ext uri="{FF2B5EF4-FFF2-40B4-BE49-F238E27FC236}">
                <a16:creationId xmlns:a16="http://schemas.microsoft.com/office/drawing/2014/main" id="{59D6EF7A-848C-9780-0509-0EA499EEC08F}"/>
              </a:ext>
            </a:extLst>
          </p:cNvPr>
          <p:cNvSpPr>
            <a:spLocks noChangeArrowheads="1"/>
          </p:cNvSpPr>
          <p:nvPr/>
        </p:nvSpPr>
        <p:spPr bwMode="gray">
          <a:xfrm>
            <a:off x="4297396" y="2171444"/>
            <a:ext cx="108141" cy="74436"/>
          </a:xfrm>
          <a:prstGeom prst="ellipse">
            <a:avLst/>
          </a:prstGeom>
          <a:solidFill>
            <a:schemeClr val="accent5"/>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2" name="Oval 81">
            <a:extLst>
              <a:ext uri="{FF2B5EF4-FFF2-40B4-BE49-F238E27FC236}">
                <a16:creationId xmlns:a16="http://schemas.microsoft.com/office/drawing/2014/main" id="{D931E95C-2227-DC76-EFB5-6C740DB29D60}"/>
              </a:ext>
            </a:extLst>
          </p:cNvPr>
          <p:cNvSpPr>
            <a:spLocks noChangeArrowheads="1"/>
          </p:cNvSpPr>
          <p:nvPr/>
        </p:nvSpPr>
        <p:spPr bwMode="gray">
          <a:xfrm>
            <a:off x="4726021" y="2266694"/>
            <a:ext cx="108141" cy="74436"/>
          </a:xfrm>
          <a:prstGeom prst="ellipse">
            <a:avLst/>
          </a:prstGeom>
          <a:solidFill>
            <a:schemeClr val="accent5"/>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3" name="Oval 82">
            <a:extLst>
              <a:ext uri="{FF2B5EF4-FFF2-40B4-BE49-F238E27FC236}">
                <a16:creationId xmlns:a16="http://schemas.microsoft.com/office/drawing/2014/main" id="{42B6CC60-9736-DB5F-8576-DA46DE0630AE}"/>
              </a:ext>
            </a:extLst>
          </p:cNvPr>
          <p:cNvSpPr>
            <a:spLocks noChangeArrowheads="1"/>
          </p:cNvSpPr>
          <p:nvPr/>
        </p:nvSpPr>
        <p:spPr bwMode="gray">
          <a:xfrm>
            <a:off x="6411946" y="2457194"/>
            <a:ext cx="108141" cy="74436"/>
          </a:xfrm>
          <a:prstGeom prst="ellipse">
            <a:avLst/>
          </a:prstGeom>
          <a:solidFill>
            <a:schemeClr val="accent5"/>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4" name="Oval 83">
            <a:extLst>
              <a:ext uri="{FF2B5EF4-FFF2-40B4-BE49-F238E27FC236}">
                <a16:creationId xmlns:a16="http://schemas.microsoft.com/office/drawing/2014/main" id="{E9F0D614-2DF9-2075-4687-5F1FC9526806}"/>
              </a:ext>
            </a:extLst>
          </p:cNvPr>
          <p:cNvSpPr>
            <a:spLocks noChangeArrowheads="1"/>
          </p:cNvSpPr>
          <p:nvPr/>
        </p:nvSpPr>
        <p:spPr bwMode="gray">
          <a:xfrm>
            <a:off x="4534841" y="2059772"/>
            <a:ext cx="92755" cy="57090"/>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5" name="Oval 84">
            <a:extLst>
              <a:ext uri="{FF2B5EF4-FFF2-40B4-BE49-F238E27FC236}">
                <a16:creationId xmlns:a16="http://schemas.microsoft.com/office/drawing/2014/main" id="{646D772B-8B05-9C0A-B336-96307AAA91B4}"/>
              </a:ext>
            </a:extLst>
          </p:cNvPr>
          <p:cNvSpPr>
            <a:spLocks noChangeArrowheads="1"/>
          </p:cNvSpPr>
          <p:nvPr/>
        </p:nvSpPr>
        <p:spPr bwMode="gray">
          <a:xfrm>
            <a:off x="4358872" y="2212172"/>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6" name="Oval 85">
            <a:extLst>
              <a:ext uri="{FF2B5EF4-FFF2-40B4-BE49-F238E27FC236}">
                <a16:creationId xmlns:a16="http://schemas.microsoft.com/office/drawing/2014/main" id="{8C17BF4F-6D9B-C267-AB38-5DDEFD1215B9}"/>
              </a:ext>
            </a:extLst>
          </p:cNvPr>
          <p:cNvSpPr>
            <a:spLocks noChangeArrowheads="1"/>
          </p:cNvSpPr>
          <p:nvPr/>
        </p:nvSpPr>
        <p:spPr bwMode="gray">
          <a:xfrm>
            <a:off x="4749397" y="2307422"/>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7" name="Oval 86">
            <a:extLst>
              <a:ext uri="{FF2B5EF4-FFF2-40B4-BE49-F238E27FC236}">
                <a16:creationId xmlns:a16="http://schemas.microsoft.com/office/drawing/2014/main" id="{57BF8210-E333-E0F7-6D1E-8E6F9CC496F9}"/>
              </a:ext>
            </a:extLst>
          </p:cNvPr>
          <p:cNvSpPr>
            <a:spLocks noChangeArrowheads="1"/>
          </p:cNvSpPr>
          <p:nvPr/>
        </p:nvSpPr>
        <p:spPr bwMode="gray">
          <a:xfrm>
            <a:off x="6463897" y="2364572"/>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8" name="Oval 87">
            <a:extLst>
              <a:ext uri="{FF2B5EF4-FFF2-40B4-BE49-F238E27FC236}">
                <a16:creationId xmlns:a16="http://schemas.microsoft.com/office/drawing/2014/main" id="{DCEF180D-5588-C2FA-3838-9C8C2EF567F5}"/>
              </a:ext>
            </a:extLst>
          </p:cNvPr>
          <p:cNvSpPr>
            <a:spLocks noChangeArrowheads="1"/>
          </p:cNvSpPr>
          <p:nvPr/>
        </p:nvSpPr>
        <p:spPr bwMode="gray">
          <a:xfrm>
            <a:off x="6816322" y="2593172"/>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89" name="Oval 88">
            <a:extLst>
              <a:ext uri="{FF2B5EF4-FFF2-40B4-BE49-F238E27FC236}">
                <a16:creationId xmlns:a16="http://schemas.microsoft.com/office/drawing/2014/main" id="{E66B410B-5A6E-B3E5-51FC-8D2F101B3100}"/>
              </a:ext>
            </a:extLst>
          </p:cNvPr>
          <p:cNvSpPr>
            <a:spLocks noChangeArrowheads="1"/>
          </p:cNvSpPr>
          <p:nvPr/>
        </p:nvSpPr>
        <p:spPr bwMode="gray">
          <a:xfrm>
            <a:off x="4787497" y="1859747"/>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graphicFrame>
        <p:nvGraphicFramePr>
          <p:cNvPr id="4" name="Table 3">
            <a:extLst>
              <a:ext uri="{FF2B5EF4-FFF2-40B4-BE49-F238E27FC236}">
                <a16:creationId xmlns:a16="http://schemas.microsoft.com/office/drawing/2014/main" id="{5931848F-75D7-24D1-74C7-2DFD653760D6}"/>
              </a:ext>
            </a:extLst>
          </p:cNvPr>
          <p:cNvGraphicFramePr>
            <a:graphicFrameLocks noGrp="1"/>
          </p:cNvGraphicFramePr>
          <p:nvPr>
            <p:extLst>
              <p:ext uri="{D42A27DB-BD31-4B8C-83A1-F6EECF244321}">
                <p14:modId xmlns:p14="http://schemas.microsoft.com/office/powerpoint/2010/main" val="478601731"/>
              </p:ext>
            </p:extLst>
          </p:nvPr>
        </p:nvGraphicFramePr>
        <p:xfrm>
          <a:off x="338072" y="4649566"/>
          <a:ext cx="8705306" cy="1883771"/>
        </p:xfrm>
        <a:graphic>
          <a:graphicData uri="http://schemas.openxmlformats.org/drawingml/2006/table">
            <a:tbl>
              <a:tblPr firstRow="1" bandRow="1">
                <a:tableStyleId>{5940675A-B579-460E-94D1-54222C63F5DA}</a:tableStyleId>
              </a:tblPr>
              <a:tblGrid>
                <a:gridCol w="1270318">
                  <a:extLst>
                    <a:ext uri="{9D8B030D-6E8A-4147-A177-3AD203B41FA5}">
                      <a16:colId xmlns:a16="http://schemas.microsoft.com/office/drawing/2014/main" val="1711120238"/>
                    </a:ext>
                  </a:extLst>
                </a:gridCol>
                <a:gridCol w="7434988">
                  <a:extLst>
                    <a:ext uri="{9D8B030D-6E8A-4147-A177-3AD203B41FA5}">
                      <a16:colId xmlns:a16="http://schemas.microsoft.com/office/drawing/2014/main" val="187509719"/>
                    </a:ext>
                  </a:extLst>
                </a:gridCol>
              </a:tblGrid>
              <a:tr h="710304">
                <a:tc>
                  <a:txBody>
                    <a:bodyPr/>
                    <a:lstStyle/>
                    <a:p>
                      <a:pPr>
                        <a:lnSpc>
                          <a:spcPct val="100000"/>
                        </a:lnSpc>
                        <a:spcBef>
                          <a:spcPts val="0"/>
                        </a:spcBef>
                        <a:spcAft>
                          <a:spcPts val="0"/>
                        </a:spcAft>
                      </a:pPr>
                      <a:r>
                        <a:rPr lang="en-US" sz="1000" b="1" dirty="0">
                          <a:latin typeface="Arial" panose="020B0604020202020204" pitchFamily="34" charset="0"/>
                          <a:cs typeface="Arial" panose="020B0604020202020204" pitchFamily="34" charset="0"/>
                        </a:rPr>
                        <a:t>Sales Offices (23)</a:t>
                      </a:r>
                      <a:endParaRPr lang="en-IN" sz="1000" b="1" dirty="0">
                        <a:latin typeface="Arial" panose="020B0604020202020204" pitchFamily="34" charset="0"/>
                        <a:cs typeface="Arial" panose="020B0604020202020204" pitchFamily="34" charset="0"/>
                      </a:endParaRPr>
                    </a:p>
                  </a:txBody>
                  <a:tcPr/>
                </a:tc>
                <a:tc>
                  <a:txBody>
                    <a:bodyPr/>
                    <a:lstStyle/>
                    <a:p>
                      <a:pPr algn="just">
                        <a:lnSpc>
                          <a:spcPct val="100000"/>
                        </a:lnSpc>
                        <a:spcBef>
                          <a:spcPts val="0"/>
                        </a:spcBef>
                        <a:spcAft>
                          <a:spcPts val="0"/>
                        </a:spcAft>
                      </a:pPr>
                      <a:r>
                        <a:rPr lang="en-US" sz="1000" b="1" dirty="0">
                          <a:latin typeface="Arial" panose="020B0604020202020204" pitchFamily="34" charset="0"/>
                          <a:cs typeface="Arial" panose="020B0604020202020204" pitchFamily="34" charset="0"/>
                        </a:rPr>
                        <a:t>Europe</a:t>
                      </a:r>
                      <a:r>
                        <a:rPr lang="en-US" sz="1000" b="0" dirty="0">
                          <a:latin typeface="Arial" panose="020B0604020202020204" pitchFamily="34" charset="0"/>
                          <a:cs typeface="Arial" panose="020B0604020202020204" pitchFamily="34" charset="0"/>
                        </a:rPr>
                        <a:t>- Geneva (Switzerland), Frankfurt (Germany), Vienna (Austria), Brussels (Belgium), Randers (Denmark), Paris (France), Padova (Italy), </a:t>
                      </a:r>
                      <a:r>
                        <a:rPr lang="en-US" sz="1000" b="0" dirty="0" err="1">
                          <a:latin typeface="Arial" panose="020B0604020202020204" pitchFamily="34" charset="0"/>
                          <a:cs typeface="Arial" panose="020B0604020202020204" pitchFamily="34" charset="0"/>
                        </a:rPr>
                        <a:t>Skelmersdale</a:t>
                      </a:r>
                      <a:r>
                        <a:rPr lang="en-US" sz="1000" b="0" dirty="0">
                          <a:latin typeface="Arial" panose="020B0604020202020204" pitchFamily="34" charset="0"/>
                          <a:cs typeface="Arial" panose="020B0604020202020204" pitchFamily="34" charset="0"/>
                        </a:rPr>
                        <a:t> (UK), Lyon (France) and Sofia (Bulgaria), </a:t>
                      </a:r>
                    </a:p>
                    <a:p>
                      <a:pPr algn="just">
                        <a:lnSpc>
                          <a:spcPct val="100000"/>
                        </a:lnSpc>
                        <a:spcBef>
                          <a:spcPts val="0"/>
                        </a:spcBef>
                        <a:spcAft>
                          <a:spcPts val="0"/>
                        </a:spcAft>
                      </a:pPr>
                      <a:r>
                        <a:rPr lang="en-US" sz="1000" b="1" dirty="0">
                          <a:latin typeface="Arial" panose="020B0604020202020204" pitchFamily="34" charset="0"/>
                          <a:cs typeface="Arial" panose="020B0604020202020204" pitchFamily="34" charset="0"/>
                        </a:rPr>
                        <a:t>China-  </a:t>
                      </a:r>
                      <a:r>
                        <a:rPr lang="en-US" sz="1000" b="0" dirty="0">
                          <a:latin typeface="Arial" panose="020B0604020202020204" pitchFamily="34" charset="0"/>
                          <a:cs typeface="Arial" panose="020B0604020202020204" pitchFamily="34" charset="0"/>
                        </a:rPr>
                        <a:t>Beijing, Shanghai, Shenzhen, Xian, </a:t>
                      </a:r>
                      <a:r>
                        <a:rPr lang="en-US" sz="1000" b="0" dirty="0" err="1">
                          <a:latin typeface="Arial" panose="020B0604020202020204" pitchFamily="34" charset="0"/>
                          <a:cs typeface="Arial" panose="020B0604020202020204" pitchFamily="34" charset="0"/>
                        </a:rPr>
                        <a:t>Heifei</a:t>
                      </a:r>
                      <a:r>
                        <a:rPr lang="en-US" sz="1000" b="0" dirty="0">
                          <a:latin typeface="Arial" panose="020B0604020202020204" pitchFamily="34" charset="0"/>
                          <a:cs typeface="Arial" panose="020B0604020202020204" pitchFamily="34" charset="0"/>
                        </a:rPr>
                        <a:t>, and Taipei (Taiwan), </a:t>
                      </a:r>
                    </a:p>
                    <a:p>
                      <a:pPr algn="just">
                        <a:lnSpc>
                          <a:spcPct val="100000"/>
                        </a:lnSpc>
                        <a:spcBef>
                          <a:spcPts val="0"/>
                        </a:spcBef>
                        <a:spcAft>
                          <a:spcPts val="0"/>
                        </a:spcAft>
                      </a:pPr>
                      <a:r>
                        <a:rPr lang="en-US" sz="1000" b="1" dirty="0">
                          <a:latin typeface="Arial" panose="020B0604020202020204" pitchFamily="34" charset="0"/>
                          <a:cs typeface="Arial" panose="020B0604020202020204" pitchFamily="34" charset="0"/>
                        </a:rPr>
                        <a:t>North America-  </a:t>
                      </a:r>
                      <a:r>
                        <a:rPr lang="en-US" sz="1000" b="0" dirty="0">
                          <a:latin typeface="Arial" panose="020B0604020202020204" pitchFamily="34" charset="0"/>
                          <a:cs typeface="Arial" panose="020B0604020202020204" pitchFamily="34" charset="0"/>
                        </a:rPr>
                        <a:t>Milwaukee (Wisconsin), Columbus (Ohio), Amherst (Massachusetts) and Los Angeles (California) , </a:t>
                      </a:r>
                    </a:p>
                    <a:p>
                      <a:pPr algn="just">
                        <a:lnSpc>
                          <a:spcPct val="100000"/>
                        </a:lnSpc>
                        <a:spcBef>
                          <a:spcPts val="0"/>
                        </a:spcBef>
                        <a:spcAft>
                          <a:spcPts val="0"/>
                        </a:spcAft>
                      </a:pPr>
                      <a:r>
                        <a:rPr lang="en-US" sz="1000" b="1" dirty="0">
                          <a:latin typeface="Arial" panose="020B0604020202020204" pitchFamily="34" charset="0"/>
                          <a:cs typeface="Arial" panose="020B0604020202020204" pitchFamily="34" charset="0"/>
                        </a:rPr>
                        <a:t>Rest of World</a:t>
                      </a:r>
                      <a:r>
                        <a:rPr lang="en-US" sz="1000" b="0" dirty="0">
                          <a:latin typeface="Arial" panose="020B0604020202020204" pitchFamily="34" charset="0"/>
                          <a:cs typeface="Arial" panose="020B0604020202020204" pitchFamily="34" charset="0"/>
                        </a:rPr>
                        <a:t>- Pune (India), Seoul (South Korea), Tokyo (Japan) and </a:t>
                      </a:r>
                      <a:r>
                        <a:rPr lang="en-US" sz="1000" b="0" dirty="0" err="1">
                          <a:latin typeface="Arial" panose="020B0604020202020204" pitchFamily="34" charset="0"/>
                          <a:cs typeface="Arial" panose="020B0604020202020204" pitchFamily="34" charset="0"/>
                        </a:rPr>
                        <a:t>Tver</a:t>
                      </a:r>
                      <a:r>
                        <a:rPr lang="en-US" sz="1000" b="0" dirty="0">
                          <a:latin typeface="Arial" panose="020B0604020202020204" pitchFamily="34" charset="0"/>
                          <a:cs typeface="Arial" panose="020B0604020202020204" pitchFamily="34" charset="0"/>
                        </a:rPr>
                        <a:t> (Russia)</a:t>
                      </a:r>
                    </a:p>
                  </a:txBody>
                  <a:tcPr/>
                </a:tc>
                <a:extLst>
                  <a:ext uri="{0D108BD9-81ED-4DB2-BD59-A6C34878D82A}">
                    <a16:rowId xmlns:a16="http://schemas.microsoft.com/office/drawing/2014/main" val="1869143007"/>
                  </a:ext>
                </a:extLst>
              </a:tr>
              <a:tr h="481691">
                <a:tc>
                  <a:txBody>
                    <a:bodyPr/>
                    <a:lstStyle/>
                    <a:p>
                      <a:pPr>
                        <a:lnSpc>
                          <a:spcPct val="100000"/>
                        </a:lnSpc>
                        <a:spcBef>
                          <a:spcPts val="0"/>
                        </a:spcBef>
                        <a:spcAft>
                          <a:spcPts val="0"/>
                        </a:spcAft>
                      </a:pPr>
                      <a:r>
                        <a:rPr lang="en-US" sz="1000" b="1" dirty="0">
                          <a:latin typeface="Arial" panose="020B0604020202020204" pitchFamily="34" charset="0"/>
                          <a:cs typeface="Arial" panose="020B0604020202020204" pitchFamily="34" charset="0"/>
                        </a:rPr>
                        <a:t>Production(5)</a:t>
                      </a:r>
                      <a:endParaRPr lang="en-IN" sz="1000" b="1"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Europe</a:t>
                      </a:r>
                      <a:r>
                        <a:rPr lang="en-US" sz="1000" b="0" dirty="0">
                          <a:latin typeface="Arial" panose="020B0604020202020204" pitchFamily="34" charset="0"/>
                          <a:cs typeface="Arial" panose="020B0604020202020204" pitchFamily="34" charset="0"/>
                        </a:rPr>
                        <a:t>- Geneva (Switzerland) and Sofia (Bulgaria),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China-  </a:t>
                      </a:r>
                      <a:r>
                        <a:rPr lang="en-US" sz="1000" b="0" dirty="0">
                          <a:latin typeface="Arial" panose="020B0604020202020204" pitchFamily="34" charset="0"/>
                          <a:cs typeface="Arial" panose="020B0604020202020204" pitchFamily="34" charset="0"/>
                        </a:rPr>
                        <a:t>Beijing,</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Rest of World- </a:t>
                      </a:r>
                      <a:r>
                        <a:rPr lang="en-US" sz="1000" b="0" dirty="0">
                          <a:latin typeface="Arial" panose="020B0604020202020204" pitchFamily="34" charset="0"/>
                          <a:cs typeface="Arial" panose="020B0604020202020204" pitchFamily="34" charset="0"/>
                        </a:rPr>
                        <a:t>Tokyo (Japan) and </a:t>
                      </a:r>
                      <a:r>
                        <a:rPr lang="en-US" sz="1000" b="0" dirty="0" err="1">
                          <a:latin typeface="Arial" panose="020B0604020202020204" pitchFamily="34" charset="0"/>
                          <a:cs typeface="Arial" panose="020B0604020202020204" pitchFamily="34" charset="0"/>
                        </a:rPr>
                        <a:t>Tver</a:t>
                      </a:r>
                      <a:r>
                        <a:rPr lang="en-US" sz="1000" b="0" dirty="0">
                          <a:latin typeface="Arial" panose="020B0604020202020204" pitchFamily="34" charset="0"/>
                          <a:cs typeface="Arial" panose="020B0604020202020204" pitchFamily="34" charset="0"/>
                        </a:rPr>
                        <a:t> (Russia)</a:t>
                      </a:r>
                      <a:endParaRPr lang="en-IN" sz="1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64431735"/>
                  </a:ext>
                </a:extLst>
              </a:tr>
              <a:tr h="481691">
                <a:tc>
                  <a:txBody>
                    <a:bodyPr/>
                    <a:lstStyle/>
                    <a:p>
                      <a:pPr>
                        <a:lnSpc>
                          <a:spcPct val="100000"/>
                        </a:lnSpc>
                        <a:spcBef>
                          <a:spcPts val="0"/>
                        </a:spcBef>
                        <a:spcAft>
                          <a:spcPts val="0"/>
                        </a:spcAft>
                      </a:pPr>
                      <a:r>
                        <a:rPr lang="en-US" sz="1000" b="1" dirty="0">
                          <a:latin typeface="Arial" panose="020B0604020202020204" pitchFamily="34" charset="0"/>
                          <a:cs typeface="Arial" panose="020B0604020202020204" pitchFamily="34" charset="0"/>
                        </a:rPr>
                        <a:t>R&amp;D (4)</a:t>
                      </a:r>
                      <a:endParaRPr lang="en-IN" sz="1000" b="1" dirty="0">
                        <a:latin typeface="Arial" panose="020B0604020202020204" pitchFamily="34" charset="0"/>
                        <a:cs typeface="Arial" panose="020B0604020202020204" pitchFamily="34" charset="0"/>
                      </a:endParaRPr>
                    </a:p>
                  </a:txBody>
                  <a:tcPr/>
                </a:tc>
                <a:tc>
                  <a:txBody>
                    <a:bodyPr/>
                    <a:lstStyle/>
                    <a:p>
                      <a:pPr algn="just">
                        <a:lnSpc>
                          <a:spcPct val="100000"/>
                        </a:lnSpc>
                        <a:spcBef>
                          <a:spcPts val="0"/>
                        </a:spcBef>
                        <a:spcAft>
                          <a:spcPts val="0"/>
                        </a:spcAft>
                      </a:pPr>
                      <a:r>
                        <a:rPr lang="en-US" sz="1000" b="1" dirty="0">
                          <a:latin typeface="Arial" panose="020B0604020202020204" pitchFamily="34" charset="0"/>
                          <a:cs typeface="Arial" panose="020B0604020202020204" pitchFamily="34" charset="0"/>
                        </a:rPr>
                        <a:t>Europe</a:t>
                      </a:r>
                      <a:r>
                        <a:rPr lang="en-US" sz="1000" b="0" dirty="0">
                          <a:latin typeface="Arial" panose="020B0604020202020204" pitchFamily="34" charset="0"/>
                          <a:cs typeface="Arial" panose="020B0604020202020204" pitchFamily="34" charset="0"/>
                        </a:rPr>
                        <a:t>- Geneva (Switzerland) , Lyon (France) and Sofia (Bulgaria),</a:t>
                      </a:r>
                    </a:p>
                    <a:p>
                      <a:pPr algn="just">
                        <a:lnSpc>
                          <a:spcPct val="100000"/>
                        </a:lnSpc>
                        <a:spcBef>
                          <a:spcPts val="0"/>
                        </a:spcBef>
                        <a:spcAft>
                          <a:spcPts val="0"/>
                        </a:spcAft>
                      </a:pPr>
                      <a:r>
                        <a:rPr lang="en-US" sz="1000" b="1" dirty="0">
                          <a:latin typeface="Arial" panose="020B0604020202020204" pitchFamily="34" charset="0"/>
                          <a:cs typeface="Arial" panose="020B0604020202020204" pitchFamily="34" charset="0"/>
                        </a:rPr>
                        <a:t>China-  </a:t>
                      </a:r>
                      <a:r>
                        <a:rPr lang="en-US" sz="1000" b="0" dirty="0">
                          <a:latin typeface="Arial" panose="020B0604020202020204" pitchFamily="34" charset="0"/>
                          <a:cs typeface="Arial" panose="020B0604020202020204" pitchFamily="34" charset="0"/>
                        </a:rPr>
                        <a:t>Beijing</a:t>
                      </a:r>
                    </a:p>
                  </a:txBody>
                  <a:tcPr/>
                </a:tc>
                <a:extLst>
                  <a:ext uri="{0D108BD9-81ED-4DB2-BD59-A6C34878D82A}">
                    <a16:rowId xmlns:a16="http://schemas.microsoft.com/office/drawing/2014/main" val="2686177270"/>
                  </a:ext>
                </a:extLst>
              </a:tr>
            </a:tbl>
          </a:graphicData>
        </a:graphic>
      </p:graphicFrame>
      <p:sp>
        <p:nvSpPr>
          <p:cNvPr id="91" name="Oval 90">
            <a:extLst>
              <a:ext uri="{FF2B5EF4-FFF2-40B4-BE49-F238E27FC236}">
                <a16:creationId xmlns:a16="http://schemas.microsoft.com/office/drawing/2014/main" id="{473EB7E5-FF69-0B85-559D-56E3EA86041D}"/>
              </a:ext>
            </a:extLst>
          </p:cNvPr>
          <p:cNvSpPr>
            <a:spLocks noChangeArrowheads="1"/>
          </p:cNvSpPr>
          <p:nvPr/>
        </p:nvSpPr>
        <p:spPr bwMode="gray">
          <a:xfrm>
            <a:off x="158912" y="4724646"/>
            <a:ext cx="105554" cy="103692"/>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92" name="Oval 91">
            <a:extLst>
              <a:ext uri="{FF2B5EF4-FFF2-40B4-BE49-F238E27FC236}">
                <a16:creationId xmlns:a16="http://schemas.microsoft.com/office/drawing/2014/main" id="{031736FC-F724-BA8F-8B8F-D79FB7A0D694}"/>
              </a:ext>
            </a:extLst>
          </p:cNvPr>
          <p:cNvSpPr>
            <a:spLocks noChangeArrowheads="1"/>
          </p:cNvSpPr>
          <p:nvPr/>
        </p:nvSpPr>
        <p:spPr bwMode="gray">
          <a:xfrm>
            <a:off x="145978" y="5542130"/>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sp>
        <p:nvSpPr>
          <p:cNvPr id="93" name="Oval 92">
            <a:extLst>
              <a:ext uri="{FF2B5EF4-FFF2-40B4-BE49-F238E27FC236}">
                <a16:creationId xmlns:a16="http://schemas.microsoft.com/office/drawing/2014/main" id="{0B41E6AE-B887-E948-94F3-E54DEB75BA0E}"/>
              </a:ext>
            </a:extLst>
          </p:cNvPr>
          <p:cNvSpPr>
            <a:spLocks noChangeArrowheads="1"/>
          </p:cNvSpPr>
          <p:nvPr/>
        </p:nvSpPr>
        <p:spPr bwMode="gray">
          <a:xfrm>
            <a:off x="156340" y="5991142"/>
            <a:ext cx="101228" cy="103692"/>
          </a:xfrm>
          <a:prstGeom prst="ellipse">
            <a:avLst/>
          </a:prstGeom>
          <a:solidFill>
            <a:schemeClr val="accent5"/>
          </a:solidFill>
          <a:ln w="12700">
            <a:solidFill>
              <a:schemeClr val="bg1"/>
            </a:solidFill>
            <a:round/>
          </a:ln>
          <a:effectLst>
            <a:outerShdw dist="35921" dir="2700000" sx="66000" sy="66000" algn="ctr" rotWithShape="0">
              <a:srgbClr val="1C1C1C">
                <a:alpha val="50000"/>
              </a:srgbClr>
            </a:outerShdw>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kern="0" dirty="0">
              <a:latin typeface="Calibri" panose="020F0502020204030204" pitchFamily="34" charset="0"/>
            </a:endParaRPr>
          </a:p>
        </p:txBody>
      </p:sp>
      <p:pic>
        <p:nvPicPr>
          <p:cNvPr id="3" name="Picture 2" descr="Text&#10;&#10;Description automatically generated">
            <a:extLst>
              <a:ext uri="{FF2B5EF4-FFF2-40B4-BE49-F238E27FC236}">
                <a16:creationId xmlns:a16="http://schemas.microsoft.com/office/drawing/2014/main" id="{CD9DA4C4-5A97-1C81-F346-B74C1E965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420317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XXX</a:t>
            </a:r>
            <a:endParaRPr lang="en-IN" sz="1400" dirty="0">
              <a:solidFill>
                <a:schemeClr val="tx1"/>
              </a:solidFill>
              <a:latin typeface="Arial" panose="020B0604020202020204" pitchFamily="34" charset="0"/>
            </a:endParaRPr>
          </a:p>
        </p:txBody>
      </p:sp>
      <p:sp>
        <p:nvSpPr>
          <p:cNvPr id="9" name="TextBox 22">
            <a:extLst>
              <a:ext uri="{FF2B5EF4-FFF2-40B4-BE49-F238E27FC236}">
                <a16:creationId xmlns:a16="http://schemas.microsoft.com/office/drawing/2014/main" id="{9CBC22F1-70ED-4D8B-9770-F883EB674C72}"/>
              </a:ext>
            </a:extLst>
          </p:cNvPr>
          <p:cNvSpPr txBox="1"/>
          <p:nvPr/>
        </p:nvSpPr>
        <p:spPr>
          <a:xfrm>
            <a:off x="4891312" y="6390100"/>
            <a:ext cx="4152066"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Primary Research, LEM International Website &amp; Annual Reports</a:t>
            </a:r>
            <a:endParaRPr lang="en-IN" sz="1600" dirty="0">
              <a:latin typeface="Arial" panose="020B060402020202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6F080AD-4D74-4C9C-B6C4-06A3C53F2D08}"/>
              </a:ext>
            </a:extLst>
          </p:cNvPr>
          <p:cNvSpPr txBox="1"/>
          <p:nvPr/>
        </p:nvSpPr>
        <p:spPr>
          <a:xfrm>
            <a:off x="140375" y="838612"/>
            <a:ext cx="4626126" cy="342900"/>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Overall Transducers Business Sales, 2017-2021, USD Million</a:t>
            </a:r>
          </a:p>
        </p:txBody>
      </p:sp>
      <p:graphicFrame>
        <p:nvGraphicFramePr>
          <p:cNvPr id="14" name="Chart 13">
            <a:extLst>
              <a:ext uri="{FF2B5EF4-FFF2-40B4-BE49-F238E27FC236}">
                <a16:creationId xmlns:a16="http://schemas.microsoft.com/office/drawing/2014/main" id="{7CBFB251-7117-4900-98F7-FF85B7CF3E97}"/>
              </a:ext>
            </a:extLst>
          </p:cNvPr>
          <p:cNvGraphicFramePr/>
          <p:nvPr>
            <p:extLst>
              <p:ext uri="{D42A27DB-BD31-4B8C-83A1-F6EECF244321}">
                <p14:modId xmlns:p14="http://schemas.microsoft.com/office/powerpoint/2010/main" val="541203890"/>
              </p:ext>
            </p:extLst>
          </p:nvPr>
        </p:nvGraphicFramePr>
        <p:xfrm>
          <a:off x="140377" y="3901744"/>
          <a:ext cx="4750938" cy="244171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2814DC60-02A8-6972-76C2-B3EAD0630196}"/>
              </a:ext>
            </a:extLst>
          </p:cNvPr>
          <p:cNvSpPr txBox="1"/>
          <p:nvPr/>
        </p:nvSpPr>
        <p:spPr>
          <a:xfrm>
            <a:off x="140375" y="3561906"/>
            <a:ext cx="4626126" cy="335156"/>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Sales Break-Up By Target  Market, 2017-2021, USD Million </a:t>
            </a:r>
          </a:p>
        </p:txBody>
      </p:sp>
      <p:graphicFrame>
        <p:nvGraphicFramePr>
          <p:cNvPr id="11" name="Chart 10">
            <a:extLst>
              <a:ext uri="{FF2B5EF4-FFF2-40B4-BE49-F238E27FC236}">
                <a16:creationId xmlns:a16="http://schemas.microsoft.com/office/drawing/2014/main" id="{C8058E3A-B073-D170-44C7-9C01922F86CE}"/>
              </a:ext>
            </a:extLst>
          </p:cNvPr>
          <p:cNvGraphicFramePr/>
          <p:nvPr>
            <p:extLst>
              <p:ext uri="{D42A27DB-BD31-4B8C-83A1-F6EECF244321}">
                <p14:modId xmlns:p14="http://schemas.microsoft.com/office/powerpoint/2010/main" val="2452240448"/>
              </p:ext>
            </p:extLst>
          </p:nvPr>
        </p:nvGraphicFramePr>
        <p:xfrm>
          <a:off x="140376" y="1181512"/>
          <a:ext cx="4750938" cy="233375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AB3F179D-AFC2-B9EF-E50E-F4255F21D2A9}"/>
              </a:ext>
            </a:extLst>
          </p:cNvPr>
          <p:cNvSpPr txBox="1"/>
          <p:nvPr/>
        </p:nvSpPr>
        <p:spPr>
          <a:xfrm>
            <a:off x="4766501" y="748539"/>
            <a:ext cx="4276877" cy="612155"/>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Overall Industrial Transducers Business Sales By Mode (Direct, Partners), FY2021 &amp; FY2022, USD Million</a:t>
            </a:r>
          </a:p>
        </p:txBody>
      </p:sp>
      <p:graphicFrame>
        <p:nvGraphicFramePr>
          <p:cNvPr id="16" name="Table 15">
            <a:extLst>
              <a:ext uri="{FF2B5EF4-FFF2-40B4-BE49-F238E27FC236}">
                <a16:creationId xmlns:a16="http://schemas.microsoft.com/office/drawing/2014/main" id="{1B9BFB03-E49F-15A9-11E0-5FB0425C56BD}"/>
              </a:ext>
            </a:extLst>
          </p:cNvPr>
          <p:cNvGraphicFramePr>
            <a:graphicFrameLocks noGrp="1"/>
          </p:cNvGraphicFramePr>
          <p:nvPr>
            <p:extLst>
              <p:ext uri="{D42A27DB-BD31-4B8C-83A1-F6EECF244321}">
                <p14:modId xmlns:p14="http://schemas.microsoft.com/office/powerpoint/2010/main" val="4255693126"/>
              </p:ext>
            </p:extLst>
          </p:nvPr>
        </p:nvGraphicFramePr>
        <p:xfrm>
          <a:off x="4891314" y="1563988"/>
          <a:ext cx="4112311" cy="711487"/>
        </p:xfrm>
        <a:graphic>
          <a:graphicData uri="http://schemas.openxmlformats.org/drawingml/2006/table">
            <a:tbl>
              <a:tblPr>
                <a:tableStyleId>{5C22544A-7EE6-4342-B048-85BDC9FD1C3A}</a:tableStyleId>
              </a:tblPr>
              <a:tblGrid>
                <a:gridCol w="1497118">
                  <a:extLst>
                    <a:ext uri="{9D8B030D-6E8A-4147-A177-3AD203B41FA5}">
                      <a16:colId xmlns:a16="http://schemas.microsoft.com/office/drawing/2014/main" val="724036537"/>
                    </a:ext>
                  </a:extLst>
                </a:gridCol>
                <a:gridCol w="1276612">
                  <a:extLst>
                    <a:ext uri="{9D8B030D-6E8A-4147-A177-3AD203B41FA5}">
                      <a16:colId xmlns:a16="http://schemas.microsoft.com/office/drawing/2014/main" val="2689797132"/>
                    </a:ext>
                  </a:extLst>
                </a:gridCol>
                <a:gridCol w="1338581">
                  <a:extLst>
                    <a:ext uri="{9D8B030D-6E8A-4147-A177-3AD203B41FA5}">
                      <a16:colId xmlns:a16="http://schemas.microsoft.com/office/drawing/2014/main" val="3613343309"/>
                    </a:ext>
                  </a:extLst>
                </a:gridCol>
              </a:tblGrid>
              <a:tr h="232120">
                <a:tc>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Sales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FY2021</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FY2022</a:t>
                      </a:r>
                    </a:p>
                  </a:txBody>
                  <a:tcPr marL="9525" marR="9525" marT="9525" marB="0" anchor="ctr">
                    <a:solidFill>
                      <a:schemeClr val="tx1"/>
                    </a:solidFill>
                  </a:tcPr>
                </a:tc>
                <a:extLst>
                  <a:ext uri="{0D108BD9-81ED-4DB2-BD59-A6C34878D82A}">
                    <a16:rowId xmlns:a16="http://schemas.microsoft.com/office/drawing/2014/main" val="430893838"/>
                  </a:ext>
                </a:extLst>
              </a:tr>
              <a:tr h="230713">
                <a:tc>
                  <a:txBody>
                    <a:bodyPr/>
                    <a:lstStyle/>
                    <a:p>
                      <a:pPr algn="ctr" fontAlgn="ctr">
                        <a:lnSpc>
                          <a:spcPct val="150000"/>
                        </a:lnSpc>
                      </a:pPr>
                      <a:r>
                        <a:rPr lang="en-IN" sz="1000" b="1" u="none" strike="noStrike" dirty="0">
                          <a:effectLst/>
                          <a:latin typeface="Arial" panose="020B0604020202020204" pitchFamily="34" charset="0"/>
                          <a:cs typeface="Arial" panose="020B0604020202020204" pitchFamily="34" charset="0"/>
                        </a:rPr>
                        <a:t>Partners</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b"/>
                      <a:r>
                        <a:rPr lang="en-IN" sz="1000" b="0" i="0" u="none" strike="noStrike" dirty="0">
                          <a:solidFill>
                            <a:srgbClr val="000000"/>
                          </a:solidFill>
                          <a:effectLst/>
                          <a:latin typeface="Arial" panose="020B0604020202020204" pitchFamily="34" charset="0"/>
                          <a:cs typeface="Arial" panose="020B0604020202020204" pitchFamily="34" charset="0"/>
                        </a:rPr>
                        <a:t>203</a:t>
                      </a:r>
                    </a:p>
                  </a:txBody>
                  <a:tcPr marL="0" marR="0" marT="0" marB="0" anchor="ctr"/>
                </a:tc>
                <a:tc>
                  <a:txBody>
                    <a:bodyPr/>
                    <a:lstStyle/>
                    <a:p>
                      <a:pPr algn="ctr" fontAlgn="b"/>
                      <a:r>
                        <a:rPr lang="en-IN" sz="1000" b="0" i="0" u="none" strike="noStrike" dirty="0">
                          <a:solidFill>
                            <a:srgbClr val="000000"/>
                          </a:solidFill>
                          <a:effectLst/>
                          <a:latin typeface="Arial" panose="020B0604020202020204" pitchFamily="34" charset="0"/>
                          <a:cs typeface="Arial" panose="020B0604020202020204" pitchFamily="34" charset="0"/>
                        </a:rPr>
                        <a:t>257</a:t>
                      </a:r>
                    </a:p>
                  </a:txBody>
                  <a:tcPr marL="0" marR="0" marT="0" marB="0" anchor="ctr"/>
                </a:tc>
                <a:extLst>
                  <a:ext uri="{0D108BD9-81ED-4DB2-BD59-A6C34878D82A}">
                    <a16:rowId xmlns:a16="http://schemas.microsoft.com/office/drawing/2014/main" val="546855591"/>
                  </a:ext>
                </a:extLst>
              </a:tr>
              <a:tr h="230713">
                <a:tc>
                  <a:txBody>
                    <a:bodyPr/>
                    <a:lstStyle/>
                    <a:p>
                      <a:pPr algn="ctr" fontAlgn="ctr">
                        <a:lnSpc>
                          <a:spcPct val="150000"/>
                        </a:lnSpc>
                      </a:pPr>
                      <a:r>
                        <a:rPr lang="en-IN" sz="1000" b="1" u="none" strike="noStrike" dirty="0">
                          <a:effectLst/>
                          <a:latin typeface="Arial" panose="020B0604020202020204" pitchFamily="34" charset="0"/>
                          <a:cs typeface="Arial" panose="020B0604020202020204" pitchFamily="34" charset="0"/>
                        </a:rPr>
                        <a:t>Direct</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b"/>
                      <a:r>
                        <a:rPr lang="en-IN" sz="1000" b="0" i="0" u="none" strike="noStrike" dirty="0">
                          <a:solidFill>
                            <a:srgbClr val="000000"/>
                          </a:solidFill>
                          <a:effectLst/>
                          <a:latin typeface="Arial" panose="020B0604020202020204" pitchFamily="34" charset="0"/>
                          <a:cs typeface="Arial" panose="020B0604020202020204" pitchFamily="34" charset="0"/>
                        </a:rPr>
                        <a:t>35</a:t>
                      </a:r>
                    </a:p>
                  </a:txBody>
                  <a:tcPr marL="0" marR="0" marT="0" marB="0" anchor="ct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5</a:t>
                      </a:r>
                      <a:r>
                        <a:rPr lang="en-IN" sz="1000" b="0" i="0" u="none" strike="noStrike" dirty="0">
                          <a:solidFill>
                            <a:srgbClr val="000000"/>
                          </a:solidFill>
                          <a:effectLst/>
                          <a:latin typeface="Arial" panose="020B0604020202020204" pitchFamily="34" charset="0"/>
                          <a:cs typeface="Arial" panose="020B0604020202020204" pitchFamily="34" charset="0"/>
                        </a:rPr>
                        <a:t>4</a:t>
                      </a:r>
                    </a:p>
                  </a:txBody>
                  <a:tcPr marL="0" marR="0" marT="0" marB="0" anchor="ctr"/>
                </a:tc>
                <a:extLst>
                  <a:ext uri="{0D108BD9-81ED-4DB2-BD59-A6C34878D82A}">
                    <a16:rowId xmlns:a16="http://schemas.microsoft.com/office/drawing/2014/main" val="575240072"/>
                  </a:ext>
                </a:extLst>
              </a:tr>
            </a:tbl>
          </a:graphicData>
        </a:graphic>
      </p:graphicFrame>
      <p:graphicFrame>
        <p:nvGraphicFramePr>
          <p:cNvPr id="17" name="Chart 16">
            <a:extLst>
              <a:ext uri="{FF2B5EF4-FFF2-40B4-BE49-F238E27FC236}">
                <a16:creationId xmlns:a16="http://schemas.microsoft.com/office/drawing/2014/main" id="{C42BDE77-661F-C55D-DC9C-013A8AC0001A}"/>
              </a:ext>
            </a:extLst>
          </p:cNvPr>
          <p:cNvGraphicFramePr/>
          <p:nvPr>
            <p:extLst>
              <p:ext uri="{D42A27DB-BD31-4B8C-83A1-F6EECF244321}">
                <p14:modId xmlns:p14="http://schemas.microsoft.com/office/powerpoint/2010/main" val="292666319"/>
              </p:ext>
            </p:extLst>
          </p:nvPr>
        </p:nvGraphicFramePr>
        <p:xfrm>
          <a:off x="4891313" y="2469449"/>
          <a:ext cx="4112311" cy="1897114"/>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FD237164-095B-2726-B30A-88E5B5F392EB}"/>
              </a:ext>
            </a:extLst>
          </p:cNvPr>
          <p:cNvSpPr txBox="1"/>
          <p:nvPr/>
        </p:nvSpPr>
        <p:spPr>
          <a:xfrm>
            <a:off x="5204812" y="2515916"/>
            <a:ext cx="795131"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FY2021</a:t>
            </a:r>
            <a:endParaRPr lang="en-IN" sz="1200" b="1" dirty="0">
              <a:latin typeface="Arial" panose="020B0604020202020204" pitchFamily="34" charset="0"/>
              <a:cs typeface="Arial" panose="020B0604020202020204" pitchFamily="34" charset="0"/>
            </a:endParaRPr>
          </a:p>
        </p:txBody>
      </p:sp>
      <p:graphicFrame>
        <p:nvGraphicFramePr>
          <p:cNvPr id="19" name="Chart 18">
            <a:extLst>
              <a:ext uri="{FF2B5EF4-FFF2-40B4-BE49-F238E27FC236}">
                <a16:creationId xmlns:a16="http://schemas.microsoft.com/office/drawing/2014/main" id="{88D9299A-262F-E547-B0AF-A7762A809B30}"/>
              </a:ext>
            </a:extLst>
          </p:cNvPr>
          <p:cNvGraphicFramePr/>
          <p:nvPr>
            <p:extLst>
              <p:ext uri="{D42A27DB-BD31-4B8C-83A1-F6EECF244321}">
                <p14:modId xmlns:p14="http://schemas.microsoft.com/office/powerpoint/2010/main" val="338724452"/>
              </p:ext>
            </p:extLst>
          </p:nvPr>
        </p:nvGraphicFramePr>
        <p:xfrm>
          <a:off x="4891312" y="4449126"/>
          <a:ext cx="4112311" cy="1897114"/>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a:extLst>
              <a:ext uri="{FF2B5EF4-FFF2-40B4-BE49-F238E27FC236}">
                <a16:creationId xmlns:a16="http://schemas.microsoft.com/office/drawing/2014/main" id="{B5EDB5D9-BA6F-325C-2949-0A7D101892F8}"/>
              </a:ext>
            </a:extLst>
          </p:cNvPr>
          <p:cNvSpPr txBox="1"/>
          <p:nvPr/>
        </p:nvSpPr>
        <p:spPr>
          <a:xfrm>
            <a:off x="5266362" y="4548451"/>
            <a:ext cx="795131"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FY2022</a:t>
            </a:r>
            <a:endParaRPr lang="en-IN" sz="1200" b="1" dirty="0">
              <a:latin typeface="Arial" panose="020B060402020202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87BCD063-12E9-95D7-CAA9-4A7A79C43D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27207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XXX</a:t>
            </a:r>
            <a:endParaRPr lang="en-IN" sz="1400" dirty="0">
              <a:solidFill>
                <a:schemeClr val="tx1"/>
              </a:solidFill>
              <a:latin typeface="Arial" panose="020B0604020202020204" pitchFamily="34" charset="0"/>
            </a:endParaRPr>
          </a:p>
        </p:txBody>
      </p:sp>
      <p:sp>
        <p:nvSpPr>
          <p:cNvPr id="9" name="TextBox 22">
            <a:extLst>
              <a:ext uri="{FF2B5EF4-FFF2-40B4-BE49-F238E27FC236}">
                <a16:creationId xmlns:a16="http://schemas.microsoft.com/office/drawing/2014/main" id="{9CBC22F1-70ED-4D8B-9770-F883EB674C72}"/>
              </a:ext>
            </a:extLst>
          </p:cNvPr>
          <p:cNvSpPr txBox="1"/>
          <p:nvPr/>
        </p:nvSpPr>
        <p:spPr>
          <a:xfrm>
            <a:off x="5041900" y="6499380"/>
            <a:ext cx="3945613"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Primary Interviews, LEM International Website &amp; Annual Reports</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FE6DF255-5343-36E4-D148-53CE0278D82A}"/>
              </a:ext>
            </a:extLst>
          </p:cNvPr>
          <p:cNvGraphicFramePr>
            <a:graphicFrameLocks noGrp="1"/>
          </p:cNvGraphicFramePr>
          <p:nvPr>
            <p:extLst>
              <p:ext uri="{D42A27DB-BD31-4B8C-83A1-F6EECF244321}">
                <p14:modId xmlns:p14="http://schemas.microsoft.com/office/powerpoint/2010/main" val="11031524"/>
              </p:ext>
            </p:extLst>
          </p:nvPr>
        </p:nvGraphicFramePr>
        <p:xfrm>
          <a:off x="100619" y="1055588"/>
          <a:ext cx="8927268" cy="5443792"/>
        </p:xfrm>
        <a:graphic>
          <a:graphicData uri="http://schemas.openxmlformats.org/drawingml/2006/table">
            <a:tbl>
              <a:tblPr>
                <a:tableStyleId>{5C22544A-7EE6-4342-B048-85BDC9FD1C3A}</a:tableStyleId>
              </a:tblPr>
              <a:tblGrid>
                <a:gridCol w="747875">
                  <a:extLst>
                    <a:ext uri="{9D8B030D-6E8A-4147-A177-3AD203B41FA5}">
                      <a16:colId xmlns:a16="http://schemas.microsoft.com/office/drawing/2014/main" val="2157213750"/>
                    </a:ext>
                  </a:extLst>
                </a:gridCol>
                <a:gridCol w="820821">
                  <a:extLst>
                    <a:ext uri="{9D8B030D-6E8A-4147-A177-3AD203B41FA5}">
                      <a16:colId xmlns:a16="http://schemas.microsoft.com/office/drawing/2014/main" val="2660261538"/>
                    </a:ext>
                  </a:extLst>
                </a:gridCol>
                <a:gridCol w="872893">
                  <a:extLst>
                    <a:ext uri="{9D8B030D-6E8A-4147-A177-3AD203B41FA5}">
                      <a16:colId xmlns:a16="http://schemas.microsoft.com/office/drawing/2014/main" val="3429353195"/>
                    </a:ext>
                  </a:extLst>
                </a:gridCol>
                <a:gridCol w="941136">
                  <a:extLst>
                    <a:ext uri="{9D8B030D-6E8A-4147-A177-3AD203B41FA5}">
                      <a16:colId xmlns:a16="http://schemas.microsoft.com/office/drawing/2014/main" val="2692136790"/>
                    </a:ext>
                  </a:extLst>
                </a:gridCol>
                <a:gridCol w="2340121">
                  <a:extLst>
                    <a:ext uri="{9D8B030D-6E8A-4147-A177-3AD203B41FA5}">
                      <a16:colId xmlns:a16="http://schemas.microsoft.com/office/drawing/2014/main" val="3631181558"/>
                    </a:ext>
                  </a:extLst>
                </a:gridCol>
                <a:gridCol w="2197430">
                  <a:extLst>
                    <a:ext uri="{9D8B030D-6E8A-4147-A177-3AD203B41FA5}">
                      <a16:colId xmlns:a16="http://schemas.microsoft.com/office/drawing/2014/main" val="1283620063"/>
                    </a:ext>
                  </a:extLst>
                </a:gridCol>
                <a:gridCol w="1006992">
                  <a:extLst>
                    <a:ext uri="{9D8B030D-6E8A-4147-A177-3AD203B41FA5}">
                      <a16:colId xmlns:a16="http://schemas.microsoft.com/office/drawing/2014/main" val="1962675830"/>
                    </a:ext>
                  </a:extLst>
                </a:gridCol>
              </a:tblGrid>
              <a:tr h="83294">
                <a:tc>
                  <a:txBody>
                    <a:bodyPr/>
                    <a:lstStyle/>
                    <a:p>
                      <a:pPr marL="36000" algn="ctr" fontAlgn="ctr">
                        <a:lnSpc>
                          <a:spcPct val="150000"/>
                        </a:lnSpc>
                      </a:pPr>
                      <a:r>
                        <a:rPr lang="en-IN" sz="1000" b="1" u="none" strike="noStrike" dirty="0">
                          <a:solidFill>
                            <a:schemeClr val="bg1"/>
                          </a:solidFill>
                          <a:effectLst/>
                          <a:latin typeface="Arial" panose="020B0604020202020204" pitchFamily="34" charset="0"/>
                          <a:cs typeface="Arial" panose="020B0604020202020204" pitchFamily="34" charset="0"/>
                        </a:rPr>
                        <a:t>Product</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36000" algn="ctr" fontAlgn="b">
                        <a:lnSpc>
                          <a:spcPct val="150000"/>
                        </a:lnSpc>
                      </a:pPr>
                      <a:r>
                        <a:rPr lang="en-IN" sz="1000" b="1" u="none" strike="noStrike" dirty="0">
                          <a:solidFill>
                            <a:schemeClr val="bg1"/>
                          </a:solidFill>
                          <a:effectLst/>
                          <a:latin typeface="Arial" panose="020B0604020202020204" pitchFamily="34" charset="0"/>
                          <a:cs typeface="Arial" panose="020B0604020202020204" pitchFamily="34" charset="0"/>
                        </a:rPr>
                        <a:t>Market Size, FY2021</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36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Technology</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36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36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36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36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extLst>
                  <a:ext uri="{0D108BD9-81ED-4DB2-BD59-A6C34878D82A}">
                    <a16:rowId xmlns:a16="http://schemas.microsoft.com/office/drawing/2014/main" val="1157736105"/>
                  </a:ext>
                </a:extLst>
              </a:tr>
              <a:tr h="321488">
                <a:tc>
                  <a:txBody>
                    <a:bodyPr/>
                    <a:lstStyle/>
                    <a:p>
                      <a:pPr marL="36000" algn="ctr" fontAlgn="ctr">
                        <a:lnSpc>
                          <a:spcPct val="150000"/>
                        </a:lnSpc>
                      </a:pPr>
                      <a:r>
                        <a:rPr lang="en-IN" sz="1000" b="1" u="none" strike="noStrike" dirty="0">
                          <a:effectLst/>
                          <a:latin typeface="Arial" panose="020B0604020202020204" pitchFamily="34" charset="0"/>
                          <a:cs typeface="Arial" panose="020B0604020202020204" pitchFamily="34" charset="0"/>
                        </a:rPr>
                        <a:t>LAH25 NP</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IN" sz="1000" u="none" strike="noStrike" dirty="0">
                          <a:effectLst/>
                          <a:latin typeface="Arial" panose="020B0604020202020204" pitchFamily="34" charset="0"/>
                          <a:cs typeface="Arial" panose="020B0604020202020204" pitchFamily="34" charset="0"/>
                        </a:rPr>
                        <a:t>16</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Closed loop Hall effect</a:t>
                      </a: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Drives &amp; Welding</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Renewable Energies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 </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Uninterruptable Power Supplies (UPS)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Excellent Accuracy</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Very Good Linearity</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Optimized Delay Time</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No Insertion Loses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Current Overload Capability</a:t>
                      </a: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EN 50178: 1997</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632307808"/>
                  </a:ext>
                </a:extLst>
              </a:tr>
              <a:tr h="321488">
                <a:tc>
                  <a:txBody>
                    <a:bodyPr/>
                    <a:lstStyle/>
                    <a:p>
                      <a:pPr marL="36000" algn="ctr" fontAlgn="ctr">
                        <a:lnSpc>
                          <a:spcPct val="150000"/>
                        </a:lnSpc>
                      </a:pPr>
                      <a:r>
                        <a:rPr lang="en-IN" sz="1000" b="1" u="none" strike="noStrike" dirty="0">
                          <a:effectLst/>
                          <a:latin typeface="Arial" panose="020B0604020202020204" pitchFamily="34" charset="0"/>
                          <a:cs typeface="Arial" panose="020B0604020202020204" pitchFamily="34" charset="0"/>
                        </a:rPr>
                        <a:t>HXS 50-NP</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IN" sz="1000" u="none" strike="noStrike" dirty="0">
                          <a:effectLst/>
                          <a:latin typeface="Arial" panose="020B0604020202020204" pitchFamily="34" charset="0"/>
                          <a:cs typeface="Arial" panose="020B0604020202020204" pitchFamily="34" charset="0"/>
                        </a:rPr>
                        <a:t>11</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Open loop Hall effect</a:t>
                      </a: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Drives &amp; Welding</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Renewable Energies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 </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Uninterruptable Power Supplies (UPS)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Small Size and Space Savings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Only One Design for Wide Current ratings Range</a:t>
                      </a:r>
                    </a:p>
                    <a:p>
                      <a:pPr marL="36000" marR="0" lvl="0" indent="0" algn="ctr" defTabSz="914400" rtl="0" eaLnBrk="1" fontAlgn="ctr" latinLnBrk="0" hangingPunct="1">
                        <a:lnSpc>
                          <a:spcPct val="15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EN 50178: 1997</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311181904"/>
                  </a:ext>
                </a:extLst>
              </a:tr>
              <a:tr h="367415">
                <a:tc>
                  <a:txBody>
                    <a:bodyPr/>
                    <a:lstStyle/>
                    <a:p>
                      <a:pPr marL="36000" algn="ctr" fontAlgn="ctr">
                        <a:lnSpc>
                          <a:spcPct val="150000"/>
                        </a:lnSpc>
                      </a:pPr>
                      <a:r>
                        <a:rPr lang="en-IN" sz="1000" b="1" u="none" strike="noStrike" dirty="0">
                          <a:effectLst/>
                          <a:latin typeface="Arial" panose="020B0604020202020204" pitchFamily="34" charset="0"/>
                          <a:cs typeface="Arial" panose="020B0604020202020204" pitchFamily="34" charset="0"/>
                        </a:rPr>
                        <a:t>LA25-NP</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IN" sz="1000" u="none" strike="noStrike" dirty="0">
                          <a:effectLst/>
                          <a:latin typeface="Arial" panose="020B0604020202020204" pitchFamily="34" charset="0"/>
                          <a:cs typeface="Arial" panose="020B0604020202020204" pitchFamily="34" charset="0"/>
                        </a:rPr>
                        <a:t>8</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Closed loop Hall effect</a:t>
                      </a: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Drives &amp; Welding</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Renewable Energies</a:t>
                      </a:r>
                      <a:endParaRPr lang="en-IN" sz="1000" b="0" i="0" u="none" strike="noStrike" dirty="0">
                        <a:solidFill>
                          <a:srgbClr val="000000"/>
                        </a:solidFill>
                        <a:effectLst/>
                        <a:latin typeface="Arial" panose="020B0604020202020204" pitchFamily="34" charset="0"/>
                        <a:cs typeface="Arial" panose="020B0604020202020204" pitchFamily="34" charset="0"/>
                      </a:endParaRPr>
                    </a:p>
                    <a:p>
                      <a:pPr marL="36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Traction</a:t>
                      </a: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 </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Uninterruptable Power Supplies (UPS)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Excellent Accuracy</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Very Good Linearity</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Optimized Delay Time</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Wide Frequency Bandwidth</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No Insertion Loses</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p>
                    <a:p>
                      <a:pPr marL="36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Current Overload Capability</a:t>
                      </a: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EN 50178: 1997</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292006250"/>
                  </a:ext>
                </a:extLst>
              </a:tr>
            </a:tbl>
          </a:graphicData>
        </a:graphic>
      </p:graphicFrame>
      <p:sp>
        <p:nvSpPr>
          <p:cNvPr id="14" name="TextBox 13">
            <a:extLst>
              <a:ext uri="{FF2B5EF4-FFF2-40B4-BE49-F238E27FC236}">
                <a16:creationId xmlns:a16="http://schemas.microsoft.com/office/drawing/2014/main" id="{6216299D-AEAB-7DEE-D46A-9940AC77A410}"/>
              </a:ext>
            </a:extLst>
          </p:cNvPr>
          <p:cNvSpPr txBox="1"/>
          <p:nvPr/>
        </p:nvSpPr>
        <p:spPr>
          <a:xfrm>
            <a:off x="100619" y="696792"/>
            <a:ext cx="8456664" cy="335156"/>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Overall Industrial Transducers Business Sales By Top 5 Sensors, FY2021, USD Million</a:t>
            </a:r>
          </a:p>
        </p:txBody>
      </p:sp>
      <p:pic>
        <p:nvPicPr>
          <p:cNvPr id="3" name="Picture 2" descr="Text&#10;&#10;Description automatically generated">
            <a:extLst>
              <a:ext uri="{FF2B5EF4-FFF2-40B4-BE49-F238E27FC236}">
                <a16:creationId xmlns:a16="http://schemas.microsoft.com/office/drawing/2014/main" id="{3E292022-165C-272B-FA1A-0A0C29525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285020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XXX</a:t>
            </a:r>
            <a:endParaRPr lang="en-IN" sz="1400" dirty="0">
              <a:solidFill>
                <a:schemeClr val="tx1"/>
              </a:solidFill>
              <a:latin typeface="Arial" panose="020B0604020202020204" pitchFamily="34" charset="0"/>
            </a:endParaRPr>
          </a:p>
        </p:txBody>
      </p:sp>
      <p:graphicFrame>
        <p:nvGraphicFramePr>
          <p:cNvPr id="10" name="Table 9">
            <a:extLst>
              <a:ext uri="{FF2B5EF4-FFF2-40B4-BE49-F238E27FC236}">
                <a16:creationId xmlns:a16="http://schemas.microsoft.com/office/drawing/2014/main" id="{FE6DF255-5343-36E4-D148-53CE0278D82A}"/>
              </a:ext>
            </a:extLst>
          </p:cNvPr>
          <p:cNvGraphicFramePr>
            <a:graphicFrameLocks noGrp="1"/>
          </p:cNvGraphicFramePr>
          <p:nvPr>
            <p:extLst>
              <p:ext uri="{D42A27DB-BD31-4B8C-83A1-F6EECF244321}">
                <p14:modId xmlns:p14="http://schemas.microsoft.com/office/powerpoint/2010/main" val="4163681654"/>
              </p:ext>
            </p:extLst>
          </p:nvPr>
        </p:nvGraphicFramePr>
        <p:xfrm>
          <a:off x="100619" y="1156415"/>
          <a:ext cx="8937365" cy="4072192"/>
        </p:xfrm>
        <a:graphic>
          <a:graphicData uri="http://schemas.openxmlformats.org/drawingml/2006/table">
            <a:tbl>
              <a:tblPr>
                <a:tableStyleId>{5C22544A-7EE6-4342-B048-85BDC9FD1C3A}</a:tableStyleId>
              </a:tblPr>
              <a:tblGrid>
                <a:gridCol w="765462">
                  <a:extLst>
                    <a:ext uri="{9D8B030D-6E8A-4147-A177-3AD203B41FA5}">
                      <a16:colId xmlns:a16="http://schemas.microsoft.com/office/drawing/2014/main" val="2157213750"/>
                    </a:ext>
                  </a:extLst>
                </a:gridCol>
                <a:gridCol w="840122">
                  <a:extLst>
                    <a:ext uri="{9D8B030D-6E8A-4147-A177-3AD203B41FA5}">
                      <a16:colId xmlns:a16="http://schemas.microsoft.com/office/drawing/2014/main" val="2660261538"/>
                    </a:ext>
                  </a:extLst>
                </a:gridCol>
                <a:gridCol w="893419">
                  <a:extLst>
                    <a:ext uri="{9D8B030D-6E8A-4147-A177-3AD203B41FA5}">
                      <a16:colId xmlns:a16="http://schemas.microsoft.com/office/drawing/2014/main" val="3429353195"/>
                    </a:ext>
                  </a:extLst>
                </a:gridCol>
                <a:gridCol w="1013429">
                  <a:extLst>
                    <a:ext uri="{9D8B030D-6E8A-4147-A177-3AD203B41FA5}">
                      <a16:colId xmlns:a16="http://schemas.microsoft.com/office/drawing/2014/main" val="2692136790"/>
                    </a:ext>
                  </a:extLst>
                </a:gridCol>
                <a:gridCol w="2413563">
                  <a:extLst>
                    <a:ext uri="{9D8B030D-6E8A-4147-A177-3AD203B41FA5}">
                      <a16:colId xmlns:a16="http://schemas.microsoft.com/office/drawing/2014/main" val="3631181558"/>
                    </a:ext>
                  </a:extLst>
                </a:gridCol>
                <a:gridCol w="1840175">
                  <a:extLst>
                    <a:ext uri="{9D8B030D-6E8A-4147-A177-3AD203B41FA5}">
                      <a16:colId xmlns:a16="http://schemas.microsoft.com/office/drawing/2014/main" val="1283620063"/>
                    </a:ext>
                  </a:extLst>
                </a:gridCol>
                <a:gridCol w="1171195">
                  <a:extLst>
                    <a:ext uri="{9D8B030D-6E8A-4147-A177-3AD203B41FA5}">
                      <a16:colId xmlns:a16="http://schemas.microsoft.com/office/drawing/2014/main" val="1962675830"/>
                    </a:ext>
                  </a:extLst>
                </a:gridCol>
              </a:tblGrid>
              <a:tr h="186545">
                <a:tc>
                  <a:txBody>
                    <a:bodyPr/>
                    <a:lstStyle/>
                    <a:p>
                      <a:pPr marL="72000" algn="ctr" fontAlgn="ctr">
                        <a:lnSpc>
                          <a:spcPct val="150000"/>
                        </a:lnSpc>
                      </a:pPr>
                      <a:r>
                        <a:rPr lang="en-IN" sz="1000" b="1" u="none" strike="noStrike" dirty="0">
                          <a:solidFill>
                            <a:schemeClr val="bg1"/>
                          </a:solidFill>
                          <a:effectLst/>
                          <a:latin typeface="Arial" panose="020B0604020202020204" pitchFamily="34" charset="0"/>
                          <a:cs typeface="Arial" panose="020B0604020202020204" pitchFamily="34" charset="0"/>
                        </a:rPr>
                        <a:t>Product</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72000" algn="ctr" fontAlgn="b">
                        <a:lnSpc>
                          <a:spcPct val="150000"/>
                        </a:lnSpc>
                      </a:pPr>
                      <a:r>
                        <a:rPr lang="en-IN" sz="1000" b="1" u="none" strike="noStrike" dirty="0">
                          <a:solidFill>
                            <a:schemeClr val="bg1"/>
                          </a:solidFill>
                          <a:effectLst/>
                          <a:latin typeface="Arial" panose="020B0604020202020204" pitchFamily="34" charset="0"/>
                          <a:cs typeface="Arial" panose="020B0604020202020204" pitchFamily="34" charset="0"/>
                        </a:rPr>
                        <a:t>Market Size, FY2021</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72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Technology</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72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72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72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72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extLst>
                  <a:ext uri="{0D108BD9-81ED-4DB2-BD59-A6C34878D82A}">
                    <a16:rowId xmlns:a16="http://schemas.microsoft.com/office/drawing/2014/main" val="1157736105"/>
                  </a:ext>
                </a:extLst>
              </a:tr>
              <a:tr h="617160">
                <a:tc>
                  <a:txBody>
                    <a:bodyPr/>
                    <a:lstStyle/>
                    <a:p>
                      <a:pPr marL="72000" algn="ctr" fontAlgn="ctr">
                        <a:lnSpc>
                          <a:spcPct val="150000"/>
                        </a:lnSpc>
                      </a:pPr>
                      <a:r>
                        <a:rPr lang="en-IN" sz="1000" b="1" u="none" strike="noStrike" dirty="0">
                          <a:effectLst/>
                          <a:latin typeface="Arial" panose="020B0604020202020204" pitchFamily="34" charset="0"/>
                          <a:cs typeface="Arial" panose="020B0604020202020204" pitchFamily="34" charset="0"/>
                        </a:rPr>
                        <a:t>HAL-50S</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72000" algn="ctr" fontAlgn="ctr">
                        <a:lnSpc>
                          <a:spcPct val="150000"/>
                        </a:lnSpc>
                      </a:pPr>
                      <a:r>
                        <a:rPr lang="en-IN" sz="1000" u="none" strike="noStrike" dirty="0">
                          <a:effectLst/>
                          <a:latin typeface="Arial" panose="020B0604020202020204" pitchFamily="34" charset="0"/>
                          <a:cs typeface="Arial" panose="020B0604020202020204" pitchFamily="34" charset="0"/>
                        </a:rPr>
                        <a:t>5</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Open loop Hall effect</a:t>
                      </a:r>
                    </a:p>
                  </a:txBody>
                  <a:tcPr marL="0" marR="0" marT="0" marB="0" anchor="ctr"/>
                </a:tc>
                <a:tc>
                  <a:txBody>
                    <a:bodyPr/>
                    <a:lstStyle/>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Drives &amp; Welding</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Renewable Energies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 </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Uninterruptable Power Supplies (UPS)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Easy installation</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Low Power Consumption</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Small Size and Space Savings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Only One Design for Wide Current ratings Range</a:t>
                      </a:r>
                    </a:p>
                    <a:p>
                      <a:pPr marL="72000" marR="0" lvl="0" indent="0" algn="ctr" defTabSz="914400" rtl="0" eaLnBrk="1" fontAlgn="ctr" latinLnBrk="0" hangingPunct="1">
                        <a:lnSpc>
                          <a:spcPct val="15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p>
                  </a:txBody>
                  <a:tcPr marL="0" marR="0" marT="0" marB="0" anchor="ctr"/>
                </a:tc>
                <a:tc>
                  <a:txBody>
                    <a:bodyPr/>
                    <a:lstStyle/>
                    <a:p>
                      <a:pPr marL="72000" marR="0" lvl="0" indent="0" algn="ctr" defTabSz="914400" rtl="0" eaLnBrk="1" fontAlgn="ctr" latinLnBrk="0" hangingPunct="1">
                        <a:lnSpc>
                          <a:spcPct val="15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EN 50178: 1997</a:t>
                      </a:r>
                      <a:endParaRPr lang="en-IN" sz="1000" b="0" i="0" u="none" strike="noStrike" dirty="0">
                        <a:solidFill>
                          <a:srgbClr val="000000"/>
                        </a:solidFill>
                        <a:effectLst/>
                        <a:latin typeface="Arial" panose="020B0604020202020204" pitchFamily="34" charset="0"/>
                        <a:cs typeface="Arial" panose="020B0604020202020204" pitchFamily="34" charset="0"/>
                      </a:endParaRPr>
                    </a:p>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UL 508: 2010</a:t>
                      </a:r>
                    </a:p>
                  </a:txBody>
                  <a:tcPr marL="0" marR="0" marT="0" marB="0" anchor="ctr"/>
                </a:tc>
                <a:extLst>
                  <a:ext uri="{0D108BD9-81ED-4DB2-BD59-A6C34878D82A}">
                    <a16:rowId xmlns:a16="http://schemas.microsoft.com/office/drawing/2014/main" val="441099564"/>
                  </a:ext>
                </a:extLst>
              </a:tr>
              <a:tr h="822880">
                <a:tc>
                  <a:txBody>
                    <a:bodyPr/>
                    <a:lstStyle/>
                    <a:p>
                      <a:pPr marL="72000" algn="ctr" fontAlgn="ctr">
                        <a:lnSpc>
                          <a:spcPct val="150000"/>
                        </a:lnSpc>
                      </a:pPr>
                      <a:r>
                        <a:rPr lang="en-IN" sz="1000" b="1" u="none" strike="noStrike" dirty="0">
                          <a:effectLst/>
                          <a:latin typeface="Arial" panose="020B0604020202020204" pitchFamily="34" charset="0"/>
                          <a:cs typeface="Arial" panose="020B0604020202020204" pitchFamily="34" charset="0"/>
                        </a:rPr>
                        <a:t>HO-6P</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72000" algn="ctr" fontAlgn="ctr">
                        <a:lnSpc>
                          <a:spcPct val="150000"/>
                        </a:lnSpc>
                      </a:pPr>
                      <a:r>
                        <a:rPr lang="en-IN" sz="1000" u="none" strike="noStrike" dirty="0">
                          <a:effectLst/>
                          <a:latin typeface="Arial" panose="020B0604020202020204" pitchFamily="34" charset="0"/>
                          <a:cs typeface="Arial" panose="020B0604020202020204" pitchFamily="34" charset="0"/>
                        </a:rPr>
                        <a:t>3</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Open loop Hall effect</a:t>
                      </a:r>
                    </a:p>
                  </a:txBody>
                  <a:tcPr marL="0" marR="0" marT="0" marB="0" anchor="ctr"/>
                </a:tc>
                <a:tc>
                  <a:txBody>
                    <a:bodyPr/>
                    <a:lstStyle/>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Drives &amp; Welding</a:t>
                      </a:r>
                    </a:p>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Renewable Energies</a:t>
                      </a:r>
                    </a:p>
                  </a:txBody>
                  <a:tcPr marL="0" marR="0" marT="0" marB="0" anchor="ctr"/>
                </a:tc>
                <a:tc>
                  <a:txBody>
                    <a:bodyPr/>
                    <a:lstStyle/>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 </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Uninterruptable Power Supplies (UPS)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endParaRPr lang="en-IN" sz="1000" b="0" i="0" u="none" strike="noStrike" dirty="0">
                        <a:solidFill>
                          <a:srgbClr val="000000"/>
                        </a:solidFill>
                        <a:effectLst/>
                        <a:latin typeface="Arial" panose="020B0604020202020204" pitchFamily="34" charset="0"/>
                        <a:cs typeface="Arial" panose="020B0604020202020204" pitchFamily="34" charset="0"/>
                      </a:endParaRPr>
                    </a:p>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MPPT</a:t>
                      </a:r>
                    </a:p>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Combiner Box</a:t>
                      </a:r>
                    </a:p>
                  </a:txBody>
                  <a:tcPr marL="0" marR="0" marT="0" marB="0" anchor="ctr"/>
                </a:tc>
                <a:tc>
                  <a:txBody>
                    <a:bodyPr/>
                    <a:lstStyle/>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Small Size and Space Savings</a:t>
                      </a:r>
                    </a:p>
                    <a:p>
                      <a:pPr marL="72000" algn="ctr" fontAlgn="ctr">
                        <a:lnSpc>
                          <a:spcPct val="150000"/>
                        </a:lnSpc>
                      </a:pPr>
                      <a:r>
                        <a:rPr lang="en-US" sz="1000" b="0" i="0" u="none" strike="noStrike" dirty="0">
                          <a:solidFill>
                            <a:srgbClr val="000000"/>
                          </a:solidFill>
                          <a:effectLst/>
                          <a:latin typeface="Arial" panose="020B0604020202020204" pitchFamily="34" charset="0"/>
                          <a:cs typeface="Arial" panose="020B0604020202020204" pitchFamily="34" charset="0"/>
                        </a:rPr>
                        <a:t>Only One Design for Wide Current ratings Range</a:t>
                      </a:r>
                    </a:p>
                    <a:p>
                      <a:pPr marL="72000" marR="0" lvl="0" indent="0" algn="ctr" defTabSz="914400" rtl="0" eaLnBrk="1" fontAlgn="ctr" latinLnBrk="0" hangingPunct="1">
                        <a:lnSpc>
                          <a:spcPct val="15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p>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8 mm creepage/clearance </a:t>
                      </a:r>
                    </a:p>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High insulation Capability</a:t>
                      </a:r>
                    </a:p>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Fast Response</a:t>
                      </a:r>
                    </a:p>
                  </a:txBody>
                  <a:tcPr marL="0" marR="0" marT="0" marB="0" anchor="ctr"/>
                </a:tc>
                <a:tc>
                  <a:txBody>
                    <a:bodyPr/>
                    <a:lstStyle/>
                    <a:p>
                      <a:pPr marL="72000" marR="0" lvl="0" indent="0" algn="ctr" defTabSz="914400" rtl="0" eaLnBrk="1" fontAlgn="ctr" latinLnBrk="0" hangingPunct="1">
                        <a:lnSpc>
                          <a:spcPct val="15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EN 50178: 1997</a:t>
                      </a:r>
                      <a:endParaRPr lang="en-IN" sz="1000" b="0" i="0" u="none" strike="noStrike" dirty="0">
                        <a:solidFill>
                          <a:srgbClr val="000000"/>
                        </a:solidFill>
                        <a:effectLst/>
                        <a:latin typeface="Arial" panose="020B0604020202020204" pitchFamily="34" charset="0"/>
                        <a:cs typeface="Arial" panose="020B0604020202020204" pitchFamily="34" charset="0"/>
                      </a:endParaRPr>
                    </a:p>
                    <a:p>
                      <a:pPr marL="72000" marR="0" lvl="0" indent="0" algn="ctr" defTabSz="914400" rtl="0" eaLnBrk="1" fontAlgn="ctr" latinLnBrk="0" hangingPunct="1">
                        <a:lnSpc>
                          <a:spcPct val="150000"/>
                        </a:lnSpc>
                        <a:spcBef>
                          <a:spcPts val="0"/>
                        </a:spcBef>
                        <a:spcAft>
                          <a:spcPts val="0"/>
                        </a:spcAft>
                        <a:buClrTx/>
                        <a:buSzTx/>
                        <a:buFontTx/>
                        <a:buNone/>
                        <a:tabLst/>
                        <a:defRPr/>
                      </a:pPr>
                      <a:r>
                        <a:rPr lang="en-IN" sz="1000" b="0" i="0" u="none" strike="noStrike" dirty="0">
                          <a:solidFill>
                            <a:srgbClr val="000000"/>
                          </a:solidFill>
                          <a:effectLst/>
                          <a:latin typeface="Arial" panose="020B0604020202020204" pitchFamily="34" charset="0"/>
                          <a:cs typeface="Arial" panose="020B0604020202020204" pitchFamily="34" charset="0"/>
                        </a:rPr>
                        <a:t>UL 508: 2010</a:t>
                      </a:r>
                    </a:p>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p>
                    <a:p>
                      <a:pPr marL="72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IEC 61326-1: 2012</a:t>
                      </a:r>
                    </a:p>
                  </a:txBody>
                  <a:tcPr marL="0" marR="0" marT="0" marB="0" anchor="ctr"/>
                </a:tc>
                <a:extLst>
                  <a:ext uri="{0D108BD9-81ED-4DB2-BD59-A6C34878D82A}">
                    <a16:rowId xmlns:a16="http://schemas.microsoft.com/office/drawing/2014/main" val="1932114845"/>
                  </a:ext>
                </a:extLst>
              </a:tr>
            </a:tbl>
          </a:graphicData>
        </a:graphic>
      </p:graphicFrame>
      <p:sp>
        <p:nvSpPr>
          <p:cNvPr id="14" name="TextBox 13">
            <a:extLst>
              <a:ext uri="{FF2B5EF4-FFF2-40B4-BE49-F238E27FC236}">
                <a16:creationId xmlns:a16="http://schemas.microsoft.com/office/drawing/2014/main" id="{6216299D-AEAB-7DEE-D46A-9940AC77A410}"/>
              </a:ext>
            </a:extLst>
          </p:cNvPr>
          <p:cNvSpPr txBox="1"/>
          <p:nvPr/>
        </p:nvSpPr>
        <p:spPr>
          <a:xfrm>
            <a:off x="100619" y="696792"/>
            <a:ext cx="8456664" cy="335156"/>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Overall Industrial Transducers Business Sales By Top 5 Sensors, FY2021, USD Million</a:t>
            </a:r>
          </a:p>
        </p:txBody>
      </p:sp>
      <p:sp>
        <p:nvSpPr>
          <p:cNvPr id="7" name="TextBox 22">
            <a:extLst>
              <a:ext uri="{FF2B5EF4-FFF2-40B4-BE49-F238E27FC236}">
                <a16:creationId xmlns:a16="http://schemas.microsoft.com/office/drawing/2014/main" id="{396CDC81-5B94-B610-1212-5E123B8FFCDF}"/>
              </a:ext>
            </a:extLst>
          </p:cNvPr>
          <p:cNvSpPr txBox="1"/>
          <p:nvPr/>
        </p:nvSpPr>
        <p:spPr>
          <a:xfrm>
            <a:off x="5041900" y="6459624"/>
            <a:ext cx="3945613"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Primary Interviews, LEM International Website &amp; Annual Reports</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1D30F7F4-C099-3C74-020B-3AE8850F4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269485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XXX</a:t>
            </a:r>
            <a:endParaRPr lang="en-IN" sz="1400" dirty="0">
              <a:solidFill>
                <a:schemeClr val="tx1"/>
              </a:solidFill>
              <a:latin typeface="Arial" panose="020B0604020202020204" pitchFamily="34" charset="0"/>
            </a:endParaRPr>
          </a:p>
        </p:txBody>
      </p:sp>
      <p:sp>
        <p:nvSpPr>
          <p:cNvPr id="13" name="TextBox 12">
            <a:extLst>
              <a:ext uri="{FF2B5EF4-FFF2-40B4-BE49-F238E27FC236}">
                <a16:creationId xmlns:a16="http://schemas.microsoft.com/office/drawing/2014/main" id="{16F080AD-4D74-4C9C-B6C4-06A3C53F2D08}"/>
              </a:ext>
            </a:extLst>
          </p:cNvPr>
          <p:cNvSpPr txBox="1"/>
          <p:nvPr/>
        </p:nvSpPr>
        <p:spPr>
          <a:xfrm>
            <a:off x="100619" y="838612"/>
            <a:ext cx="4908703" cy="335156"/>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Sales Break-Up By Business Domain, 2017-2021, USD Million </a:t>
            </a:r>
          </a:p>
        </p:txBody>
      </p:sp>
      <p:graphicFrame>
        <p:nvGraphicFramePr>
          <p:cNvPr id="10" name="Table 9">
            <a:extLst>
              <a:ext uri="{FF2B5EF4-FFF2-40B4-BE49-F238E27FC236}">
                <a16:creationId xmlns:a16="http://schemas.microsoft.com/office/drawing/2014/main" id="{9B4A83E9-44E0-0955-24E1-48F173929760}"/>
              </a:ext>
            </a:extLst>
          </p:cNvPr>
          <p:cNvGraphicFramePr>
            <a:graphicFrameLocks noGrp="1"/>
          </p:cNvGraphicFramePr>
          <p:nvPr>
            <p:extLst>
              <p:ext uri="{D42A27DB-BD31-4B8C-83A1-F6EECF244321}">
                <p14:modId xmlns:p14="http://schemas.microsoft.com/office/powerpoint/2010/main" val="3521874216"/>
              </p:ext>
            </p:extLst>
          </p:nvPr>
        </p:nvGraphicFramePr>
        <p:xfrm>
          <a:off x="164820" y="1347289"/>
          <a:ext cx="8814355" cy="1599803"/>
        </p:xfrm>
        <a:graphic>
          <a:graphicData uri="http://schemas.openxmlformats.org/drawingml/2006/table">
            <a:tbl>
              <a:tblPr>
                <a:tableStyleId>{5C22544A-7EE6-4342-B048-85BDC9FD1C3A}</a:tableStyleId>
              </a:tblPr>
              <a:tblGrid>
                <a:gridCol w="1443011">
                  <a:extLst>
                    <a:ext uri="{9D8B030D-6E8A-4147-A177-3AD203B41FA5}">
                      <a16:colId xmlns:a16="http://schemas.microsoft.com/office/drawing/2014/main" val="724036537"/>
                    </a:ext>
                  </a:extLst>
                </a:gridCol>
                <a:gridCol w="1159239">
                  <a:extLst>
                    <a:ext uri="{9D8B030D-6E8A-4147-A177-3AD203B41FA5}">
                      <a16:colId xmlns:a16="http://schemas.microsoft.com/office/drawing/2014/main" val="3148362929"/>
                    </a:ext>
                  </a:extLst>
                </a:gridCol>
                <a:gridCol w="1230475">
                  <a:extLst>
                    <a:ext uri="{9D8B030D-6E8A-4147-A177-3AD203B41FA5}">
                      <a16:colId xmlns:a16="http://schemas.microsoft.com/office/drawing/2014/main" val="452538021"/>
                    </a:ext>
                  </a:extLst>
                </a:gridCol>
                <a:gridCol w="1230475">
                  <a:extLst>
                    <a:ext uri="{9D8B030D-6E8A-4147-A177-3AD203B41FA5}">
                      <a16:colId xmlns:a16="http://schemas.microsoft.com/office/drawing/2014/main" val="3528179758"/>
                    </a:ext>
                  </a:extLst>
                </a:gridCol>
                <a:gridCol w="1230475">
                  <a:extLst>
                    <a:ext uri="{9D8B030D-6E8A-4147-A177-3AD203B41FA5}">
                      <a16:colId xmlns:a16="http://schemas.microsoft.com/office/drawing/2014/main" val="2714882145"/>
                    </a:ext>
                  </a:extLst>
                </a:gridCol>
                <a:gridCol w="1230475">
                  <a:extLst>
                    <a:ext uri="{9D8B030D-6E8A-4147-A177-3AD203B41FA5}">
                      <a16:colId xmlns:a16="http://schemas.microsoft.com/office/drawing/2014/main" val="2689797132"/>
                    </a:ext>
                  </a:extLst>
                </a:gridCol>
                <a:gridCol w="1290205">
                  <a:extLst>
                    <a:ext uri="{9D8B030D-6E8A-4147-A177-3AD203B41FA5}">
                      <a16:colId xmlns:a16="http://schemas.microsoft.com/office/drawing/2014/main" val="3613343309"/>
                    </a:ext>
                  </a:extLst>
                </a:gridCol>
              </a:tblGrid>
              <a:tr h="267988">
                <a:tc>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Business Domain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FY2017</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FY2018</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FY2019</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FY2020</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FY2021</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FY2022</a:t>
                      </a:r>
                    </a:p>
                  </a:txBody>
                  <a:tcPr marL="9525" marR="9525" marT="9525" marB="0" anchor="ctr">
                    <a:solidFill>
                      <a:schemeClr val="tx1"/>
                    </a:solidFill>
                  </a:tcPr>
                </a:tc>
                <a:extLst>
                  <a:ext uri="{0D108BD9-81ED-4DB2-BD59-A6C34878D82A}">
                    <a16:rowId xmlns:a16="http://schemas.microsoft.com/office/drawing/2014/main" val="430893838"/>
                  </a:ext>
                </a:extLst>
              </a:tr>
              <a:tr h="266363">
                <a:tc>
                  <a:txBody>
                    <a:bodyPr/>
                    <a:lstStyle/>
                    <a:p>
                      <a:pPr algn="ctr" fontAlgn="ctr">
                        <a:lnSpc>
                          <a:spcPct val="150000"/>
                        </a:lnSpc>
                      </a:pPr>
                      <a:r>
                        <a:rPr lang="en-IN" sz="1000" b="1" u="none" strike="noStrike" dirty="0">
                          <a:effectLst/>
                          <a:latin typeface="Arial" panose="020B0604020202020204" pitchFamily="34" charset="0"/>
                          <a:cs typeface="Arial" panose="020B0604020202020204" pitchFamily="34" charset="0"/>
                        </a:rPr>
                        <a:t>Drives &amp; Welding</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104</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118</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114</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103</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104</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141</a:t>
                      </a:r>
                    </a:p>
                  </a:txBody>
                  <a:tcPr marL="0" marR="0" marT="0" marB="0" anchor="ctr"/>
                </a:tc>
                <a:extLst>
                  <a:ext uri="{0D108BD9-81ED-4DB2-BD59-A6C34878D82A}">
                    <a16:rowId xmlns:a16="http://schemas.microsoft.com/office/drawing/2014/main" val="546855591"/>
                  </a:ext>
                </a:extLst>
              </a:tr>
              <a:tr h="266363">
                <a:tc>
                  <a:txBody>
                    <a:bodyPr/>
                    <a:lstStyle/>
                    <a:p>
                      <a:pPr algn="ctr" fontAlgn="ctr">
                        <a:lnSpc>
                          <a:spcPct val="150000"/>
                        </a:lnSpc>
                      </a:pPr>
                      <a:r>
                        <a:rPr lang="en-IN" sz="1000" b="1" u="none" strike="noStrike" dirty="0">
                          <a:effectLst/>
                          <a:latin typeface="Arial" panose="020B0604020202020204" pitchFamily="34" charset="0"/>
                          <a:cs typeface="Arial" panose="020B0604020202020204" pitchFamily="34" charset="0"/>
                        </a:rPr>
                        <a:t>Renewable Energies</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65</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78</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77</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81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86</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114</a:t>
                      </a:r>
                    </a:p>
                  </a:txBody>
                  <a:tcPr marL="0" marR="0" marT="0" marB="0" anchor="ctr"/>
                </a:tc>
                <a:extLst>
                  <a:ext uri="{0D108BD9-81ED-4DB2-BD59-A6C34878D82A}">
                    <a16:rowId xmlns:a16="http://schemas.microsoft.com/office/drawing/2014/main" val="575240072"/>
                  </a:ext>
                </a:extLst>
              </a:tr>
              <a:tr h="266363">
                <a:tc>
                  <a:txBody>
                    <a:bodyPr/>
                    <a:lstStyle/>
                    <a:p>
                      <a:pPr algn="ctr" fontAlgn="ctr">
                        <a:lnSpc>
                          <a:spcPct val="150000"/>
                        </a:lnSpc>
                      </a:pPr>
                      <a:r>
                        <a:rPr lang="en-IN" sz="1000" b="1" u="none" strike="noStrike" dirty="0">
                          <a:effectLst/>
                          <a:latin typeface="Arial" panose="020B0604020202020204" pitchFamily="34" charset="0"/>
                          <a:cs typeface="Arial" panose="020B0604020202020204" pitchFamily="34" charset="0"/>
                        </a:rPr>
                        <a:t>Traction</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36</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47</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49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53</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40</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46</a:t>
                      </a:r>
                    </a:p>
                  </a:txBody>
                  <a:tcPr marL="0" marR="0" marT="0" marB="0" anchor="ctr"/>
                </a:tc>
                <a:extLst>
                  <a:ext uri="{0D108BD9-81ED-4DB2-BD59-A6C34878D82A}">
                    <a16:rowId xmlns:a16="http://schemas.microsoft.com/office/drawing/2014/main" val="2354500840"/>
                  </a:ext>
                </a:extLst>
              </a:tr>
              <a:tr h="266363">
                <a:tc>
                  <a:txBody>
                    <a:bodyPr/>
                    <a:lstStyle/>
                    <a:p>
                      <a:pPr algn="ctr" fontAlgn="ctr">
                        <a:lnSpc>
                          <a:spcPct val="150000"/>
                        </a:lnSpc>
                      </a:pPr>
                      <a:r>
                        <a:rPr lang="en-IN" sz="1000" b="1" u="none" strike="noStrike" dirty="0">
                          <a:effectLst/>
                          <a:latin typeface="Arial" panose="020B0604020202020204" pitchFamily="34" charset="0"/>
                          <a:cs typeface="Arial" panose="020B0604020202020204" pitchFamily="34" charset="0"/>
                        </a:rPr>
                        <a:t>High Precision</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10</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8</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10</a:t>
                      </a:r>
                    </a:p>
                  </a:txBody>
                  <a:tcPr marL="0" marR="0" marT="0" marB="0" anchor="ctr"/>
                </a:tc>
                <a:extLst>
                  <a:ext uri="{0D108BD9-81ED-4DB2-BD59-A6C34878D82A}">
                    <a16:rowId xmlns:a16="http://schemas.microsoft.com/office/drawing/2014/main" val="2537084955"/>
                  </a:ext>
                </a:extLst>
              </a:tr>
              <a:tr h="266363">
                <a:tc>
                  <a:txBody>
                    <a:bodyPr/>
                    <a:lstStyle/>
                    <a:p>
                      <a:pPr algn="ctr" fontAlgn="ctr">
                        <a:lnSpc>
                          <a:spcPct val="150000"/>
                        </a:lnSpc>
                      </a:pPr>
                      <a:r>
                        <a:rPr lang="en-IN" sz="1000" b="1" u="none" strike="noStrike" dirty="0">
                          <a:effectLst/>
                          <a:latin typeface="Arial" panose="020B0604020202020204" pitchFamily="34" charset="0"/>
                          <a:cs typeface="Arial" panose="020B0604020202020204" pitchFamily="34" charset="0"/>
                        </a:rPr>
                        <a:t>Total</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214</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253</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251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249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239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311</a:t>
                      </a:r>
                    </a:p>
                  </a:txBody>
                  <a:tcPr marL="0" marR="0" marT="0" marB="0" anchor="ctr"/>
                </a:tc>
                <a:extLst>
                  <a:ext uri="{0D108BD9-81ED-4DB2-BD59-A6C34878D82A}">
                    <a16:rowId xmlns:a16="http://schemas.microsoft.com/office/drawing/2014/main" val="2582113659"/>
                  </a:ext>
                </a:extLst>
              </a:tr>
            </a:tbl>
          </a:graphicData>
        </a:graphic>
      </p:graphicFrame>
      <p:sp>
        <p:nvSpPr>
          <p:cNvPr id="15" name="TextBox 14">
            <a:extLst>
              <a:ext uri="{FF2B5EF4-FFF2-40B4-BE49-F238E27FC236}">
                <a16:creationId xmlns:a16="http://schemas.microsoft.com/office/drawing/2014/main" id="{78BB152A-BB77-5827-40C7-73CABEE79BAA}"/>
              </a:ext>
            </a:extLst>
          </p:cNvPr>
          <p:cNvSpPr txBox="1"/>
          <p:nvPr/>
        </p:nvSpPr>
        <p:spPr>
          <a:xfrm>
            <a:off x="100618" y="3700935"/>
            <a:ext cx="4471381" cy="335156"/>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Sales Break-Up By Region, 2017-2021, USD Million </a:t>
            </a:r>
          </a:p>
        </p:txBody>
      </p:sp>
      <p:graphicFrame>
        <p:nvGraphicFramePr>
          <p:cNvPr id="16" name="Table 15">
            <a:extLst>
              <a:ext uri="{FF2B5EF4-FFF2-40B4-BE49-F238E27FC236}">
                <a16:creationId xmlns:a16="http://schemas.microsoft.com/office/drawing/2014/main" id="{49FB57A7-7313-7A4B-BB95-8ACD76C64909}"/>
              </a:ext>
            </a:extLst>
          </p:cNvPr>
          <p:cNvGraphicFramePr>
            <a:graphicFrameLocks noGrp="1"/>
          </p:cNvGraphicFramePr>
          <p:nvPr>
            <p:extLst>
              <p:ext uri="{D42A27DB-BD31-4B8C-83A1-F6EECF244321}">
                <p14:modId xmlns:p14="http://schemas.microsoft.com/office/powerpoint/2010/main" val="3429596590"/>
              </p:ext>
            </p:extLst>
          </p:nvPr>
        </p:nvGraphicFramePr>
        <p:xfrm>
          <a:off x="164822" y="4133414"/>
          <a:ext cx="8814355" cy="1634568"/>
        </p:xfrm>
        <a:graphic>
          <a:graphicData uri="http://schemas.openxmlformats.org/drawingml/2006/table">
            <a:tbl>
              <a:tblPr>
                <a:tableStyleId>{5C22544A-7EE6-4342-B048-85BDC9FD1C3A}</a:tableStyleId>
              </a:tblPr>
              <a:tblGrid>
                <a:gridCol w="1443011">
                  <a:extLst>
                    <a:ext uri="{9D8B030D-6E8A-4147-A177-3AD203B41FA5}">
                      <a16:colId xmlns:a16="http://schemas.microsoft.com/office/drawing/2014/main" val="724036537"/>
                    </a:ext>
                  </a:extLst>
                </a:gridCol>
                <a:gridCol w="1159239">
                  <a:extLst>
                    <a:ext uri="{9D8B030D-6E8A-4147-A177-3AD203B41FA5}">
                      <a16:colId xmlns:a16="http://schemas.microsoft.com/office/drawing/2014/main" val="3148362929"/>
                    </a:ext>
                  </a:extLst>
                </a:gridCol>
                <a:gridCol w="1230475">
                  <a:extLst>
                    <a:ext uri="{9D8B030D-6E8A-4147-A177-3AD203B41FA5}">
                      <a16:colId xmlns:a16="http://schemas.microsoft.com/office/drawing/2014/main" val="452538021"/>
                    </a:ext>
                  </a:extLst>
                </a:gridCol>
                <a:gridCol w="1230475">
                  <a:extLst>
                    <a:ext uri="{9D8B030D-6E8A-4147-A177-3AD203B41FA5}">
                      <a16:colId xmlns:a16="http://schemas.microsoft.com/office/drawing/2014/main" val="3528179758"/>
                    </a:ext>
                  </a:extLst>
                </a:gridCol>
                <a:gridCol w="1230475">
                  <a:extLst>
                    <a:ext uri="{9D8B030D-6E8A-4147-A177-3AD203B41FA5}">
                      <a16:colId xmlns:a16="http://schemas.microsoft.com/office/drawing/2014/main" val="2714882145"/>
                    </a:ext>
                  </a:extLst>
                </a:gridCol>
                <a:gridCol w="1230475">
                  <a:extLst>
                    <a:ext uri="{9D8B030D-6E8A-4147-A177-3AD203B41FA5}">
                      <a16:colId xmlns:a16="http://schemas.microsoft.com/office/drawing/2014/main" val="2689797132"/>
                    </a:ext>
                  </a:extLst>
                </a:gridCol>
                <a:gridCol w="1290205">
                  <a:extLst>
                    <a:ext uri="{9D8B030D-6E8A-4147-A177-3AD203B41FA5}">
                      <a16:colId xmlns:a16="http://schemas.microsoft.com/office/drawing/2014/main" val="3613343309"/>
                    </a:ext>
                  </a:extLst>
                </a:gridCol>
              </a:tblGrid>
              <a:tr h="241800">
                <a:tc>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Region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FY2017</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FY2018</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FY2019</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FY2020</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FY2021</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FY2022</a:t>
                      </a:r>
                    </a:p>
                  </a:txBody>
                  <a:tcPr marL="9525" marR="9525" marT="9525" marB="0" anchor="ctr">
                    <a:solidFill>
                      <a:schemeClr val="tx1"/>
                    </a:solidFill>
                  </a:tcPr>
                </a:tc>
                <a:extLst>
                  <a:ext uri="{0D108BD9-81ED-4DB2-BD59-A6C34878D82A}">
                    <a16:rowId xmlns:a16="http://schemas.microsoft.com/office/drawing/2014/main" val="430893838"/>
                  </a:ext>
                </a:extLst>
              </a:tr>
              <a:tr h="232128">
                <a:tc>
                  <a:txBody>
                    <a:bodyPr/>
                    <a:lstStyle/>
                    <a:p>
                      <a:pPr algn="ctr" fontAlgn="ctr">
                        <a:lnSpc>
                          <a:spcPct val="150000"/>
                        </a:lnSpc>
                      </a:pPr>
                      <a:r>
                        <a:rPr lang="en-IN" sz="1000" b="1" i="0" u="none" strike="noStrike" dirty="0">
                          <a:solidFill>
                            <a:srgbClr val="000000"/>
                          </a:solidFill>
                          <a:effectLst/>
                          <a:latin typeface="Arial" panose="020B0604020202020204" pitchFamily="34" charset="0"/>
                          <a:cs typeface="Arial" panose="020B0604020202020204" pitchFamily="34" charset="0"/>
                        </a:rPr>
                        <a:t>Europe</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84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102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103</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95</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87</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115</a:t>
                      </a:r>
                    </a:p>
                  </a:txBody>
                  <a:tcPr marL="0" marR="0" marT="0" marB="0" anchor="ctr"/>
                </a:tc>
                <a:extLst>
                  <a:ext uri="{0D108BD9-81ED-4DB2-BD59-A6C34878D82A}">
                    <a16:rowId xmlns:a16="http://schemas.microsoft.com/office/drawing/2014/main" val="546855591"/>
                  </a:ext>
                </a:extLst>
              </a:tr>
              <a:tr h="232128">
                <a:tc>
                  <a:txBody>
                    <a:bodyPr/>
                    <a:lstStyle/>
                    <a:p>
                      <a:pPr algn="ctr" fontAlgn="ctr">
                        <a:lnSpc>
                          <a:spcPct val="150000"/>
                        </a:lnSpc>
                      </a:pPr>
                      <a:r>
                        <a:rPr lang="en-IN" sz="1000" b="1" i="0" u="none" strike="noStrike" dirty="0">
                          <a:solidFill>
                            <a:srgbClr val="000000"/>
                          </a:solidFill>
                          <a:effectLst/>
                          <a:latin typeface="Arial" panose="020B0604020202020204" pitchFamily="34" charset="0"/>
                          <a:cs typeface="Arial" panose="020B0604020202020204" pitchFamily="34" charset="0"/>
                        </a:rPr>
                        <a:t>China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64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79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73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76</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84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106</a:t>
                      </a:r>
                    </a:p>
                  </a:txBody>
                  <a:tcPr marL="0" marR="0" marT="0" marB="0" anchor="ctr"/>
                </a:tc>
                <a:extLst>
                  <a:ext uri="{0D108BD9-81ED-4DB2-BD59-A6C34878D82A}">
                    <a16:rowId xmlns:a16="http://schemas.microsoft.com/office/drawing/2014/main" val="2363072510"/>
                  </a:ext>
                </a:extLst>
              </a:tr>
              <a:tr h="232128">
                <a:tc>
                  <a:txBody>
                    <a:bodyPr/>
                    <a:lstStyle/>
                    <a:p>
                      <a:pPr algn="ctr" fontAlgn="ctr">
                        <a:lnSpc>
                          <a:spcPct val="150000"/>
                        </a:lnSpc>
                      </a:pPr>
                      <a:r>
                        <a:rPr lang="en-IN" sz="1000" b="1" i="0" u="none" strike="noStrike" dirty="0">
                          <a:solidFill>
                            <a:srgbClr val="000000"/>
                          </a:solidFill>
                          <a:effectLst/>
                          <a:latin typeface="Arial" panose="020B0604020202020204" pitchFamily="34" charset="0"/>
                          <a:cs typeface="Arial" panose="020B0604020202020204" pitchFamily="34" charset="0"/>
                        </a:rPr>
                        <a:t>North America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27</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27</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27</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29</a:t>
                      </a:r>
                    </a:p>
                  </a:txBody>
                  <a:tcPr marL="0" marR="0" marT="0" marB="0" anchor="ctr"/>
                </a:tc>
                <a:extLst>
                  <a:ext uri="{0D108BD9-81ED-4DB2-BD59-A6C34878D82A}">
                    <a16:rowId xmlns:a16="http://schemas.microsoft.com/office/drawing/2014/main" val="575240072"/>
                  </a:ext>
                </a:extLst>
              </a:tr>
              <a:tr h="232128">
                <a:tc>
                  <a:txBody>
                    <a:bodyPr/>
                    <a:lstStyle/>
                    <a:p>
                      <a:pPr algn="ctr" fontAlgn="ctr">
                        <a:lnSpc>
                          <a:spcPct val="150000"/>
                        </a:lnSpc>
                      </a:pPr>
                      <a:r>
                        <a:rPr lang="en-IN" sz="1000" b="1" i="0" u="none" strike="noStrike" dirty="0">
                          <a:solidFill>
                            <a:srgbClr val="000000"/>
                          </a:solidFill>
                          <a:effectLst/>
                          <a:latin typeface="Arial" panose="020B0604020202020204" pitchFamily="34" charset="0"/>
                          <a:cs typeface="Arial" panose="020B0604020202020204" pitchFamily="34" charset="0"/>
                        </a:rPr>
                        <a:t>Japan</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20</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26</a:t>
                      </a:r>
                    </a:p>
                  </a:txBody>
                  <a:tcPr marL="0" marR="0" marT="0" marB="0" anchor="ctr"/>
                </a:tc>
                <a:extLst>
                  <a:ext uri="{0D108BD9-81ED-4DB2-BD59-A6C34878D82A}">
                    <a16:rowId xmlns:a16="http://schemas.microsoft.com/office/drawing/2014/main" val="2354500840"/>
                  </a:ext>
                </a:extLst>
              </a:tr>
              <a:tr h="232128">
                <a:tc>
                  <a:txBody>
                    <a:bodyPr/>
                    <a:lstStyle/>
                    <a:p>
                      <a:pPr algn="ctr" fontAlgn="ctr">
                        <a:lnSpc>
                          <a:spcPct val="150000"/>
                        </a:lnSpc>
                      </a:pPr>
                      <a:r>
                        <a:rPr lang="en-IN" sz="1000" b="1" i="0" u="none" strike="noStrike" dirty="0">
                          <a:solidFill>
                            <a:srgbClr val="000000"/>
                          </a:solidFill>
                          <a:effectLst/>
                          <a:latin typeface="Arial" panose="020B0604020202020204" pitchFamily="34" charset="0"/>
                          <a:cs typeface="Arial" panose="020B0604020202020204" pitchFamily="34" charset="0"/>
                        </a:rPr>
                        <a:t>Rest of the World</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20</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24</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25</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30</a:t>
                      </a:r>
                    </a:p>
                  </a:txBody>
                  <a:tcPr marL="0" marR="0" marT="0" marB="0" anchor="ctr"/>
                </a:tc>
                <a:tc>
                  <a:txBody>
                    <a:bodyPr/>
                    <a:lstStyle/>
                    <a:p>
                      <a:pPr marL="0" algn="ctr" defTabSz="914400" rtl="0" eaLnBrk="1" fontAlgn="ctr" latinLnBrk="0" hangingPunct="1">
                        <a:lnSpc>
                          <a:spcPct val="150000"/>
                        </a:lnSpc>
                      </a:pPr>
                      <a:r>
                        <a:rPr lang="en-IN" sz="1000" b="0" i="0" u="none" strike="noStrike" kern="1200">
                          <a:solidFill>
                            <a:srgbClr val="000000"/>
                          </a:solidFill>
                          <a:effectLst/>
                          <a:latin typeface="Arial" panose="020B0604020202020204" pitchFamily="34" charset="0"/>
                          <a:ea typeface="+mn-ea"/>
                          <a:cs typeface="Arial" panose="020B0604020202020204" pitchFamily="34" charset="0"/>
                        </a:rPr>
                        <a:t>25</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36</a:t>
                      </a:r>
                    </a:p>
                  </a:txBody>
                  <a:tcPr marL="0" marR="0" marT="0" marB="0" anchor="ctr"/>
                </a:tc>
                <a:extLst>
                  <a:ext uri="{0D108BD9-81ED-4DB2-BD59-A6C34878D82A}">
                    <a16:rowId xmlns:a16="http://schemas.microsoft.com/office/drawing/2014/main" val="2537084955"/>
                  </a:ext>
                </a:extLst>
              </a:tr>
              <a:tr h="232128">
                <a:tc>
                  <a:txBody>
                    <a:bodyPr/>
                    <a:lstStyle/>
                    <a:p>
                      <a:pPr algn="ctr" fontAlgn="ctr">
                        <a:lnSpc>
                          <a:spcPct val="150000"/>
                        </a:lnSpc>
                      </a:pPr>
                      <a:r>
                        <a:rPr lang="en-IN" sz="1000" b="1" i="0" u="none" strike="noStrike" dirty="0">
                          <a:solidFill>
                            <a:srgbClr val="000000"/>
                          </a:solidFill>
                          <a:effectLst/>
                          <a:latin typeface="Arial" panose="020B0604020202020204" pitchFamily="34" charset="0"/>
                          <a:cs typeface="Arial" panose="020B0604020202020204" pitchFamily="34" charset="0"/>
                        </a:rPr>
                        <a:t>Total</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214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253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251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249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239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311</a:t>
                      </a:r>
                    </a:p>
                  </a:txBody>
                  <a:tcPr marL="0" marR="0" marT="0" marB="0" anchor="ctr"/>
                </a:tc>
                <a:extLst>
                  <a:ext uri="{0D108BD9-81ED-4DB2-BD59-A6C34878D82A}">
                    <a16:rowId xmlns:a16="http://schemas.microsoft.com/office/drawing/2014/main" val="2582113659"/>
                  </a:ext>
                </a:extLst>
              </a:tr>
            </a:tbl>
          </a:graphicData>
        </a:graphic>
      </p:graphicFrame>
      <p:sp>
        <p:nvSpPr>
          <p:cNvPr id="11" name="TextBox 22">
            <a:extLst>
              <a:ext uri="{FF2B5EF4-FFF2-40B4-BE49-F238E27FC236}">
                <a16:creationId xmlns:a16="http://schemas.microsoft.com/office/drawing/2014/main" id="{43C46846-93A3-650C-0F2C-A6F8D2B8AA83}"/>
              </a:ext>
            </a:extLst>
          </p:cNvPr>
          <p:cNvSpPr txBox="1"/>
          <p:nvPr/>
        </p:nvSpPr>
        <p:spPr>
          <a:xfrm>
            <a:off x="4903304" y="6428200"/>
            <a:ext cx="4140074" cy="229743"/>
          </a:xfrm>
          <a:prstGeom prst="rect">
            <a:avLst/>
          </a:prstGeom>
          <a:noFill/>
        </p:spPr>
        <p:txBody>
          <a:bodyPr wrap="square" rtlCol="0">
            <a:spAutoFit/>
          </a:bodyPr>
          <a:lstStyle/>
          <a:p>
            <a:pPr algn="r" fontAlgn="base">
              <a:lnSpc>
                <a:spcPct val="107000"/>
              </a:lnSpc>
              <a:spcAft>
                <a:spcPts val="600"/>
              </a:spcAft>
            </a:pPr>
            <a:r>
              <a:rPr lang="en-US"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Primary Research, LEM International Website &amp; Annual Reports</a:t>
            </a:r>
          </a:p>
        </p:txBody>
      </p:sp>
      <p:sp>
        <p:nvSpPr>
          <p:cNvPr id="3" name="TextBox 2">
            <a:extLst>
              <a:ext uri="{FF2B5EF4-FFF2-40B4-BE49-F238E27FC236}">
                <a16:creationId xmlns:a16="http://schemas.microsoft.com/office/drawing/2014/main" id="{E675FA65-86C6-7361-34AC-D9D962571933}"/>
              </a:ext>
            </a:extLst>
          </p:cNvPr>
          <p:cNvSpPr txBox="1"/>
          <p:nvPr/>
        </p:nvSpPr>
        <p:spPr>
          <a:xfrm>
            <a:off x="164822" y="3081846"/>
            <a:ext cx="8814355" cy="525465"/>
          </a:xfrm>
          <a:prstGeom prst="rect">
            <a:avLst/>
          </a:prstGeom>
          <a:solidFill>
            <a:schemeClr val="bg1">
              <a:lumMod val="95000"/>
            </a:schemeClr>
          </a:solidFill>
        </p:spPr>
        <p:txBody>
          <a:bodyPr wrap="square" rtlCol="0">
            <a:spAutoFit/>
          </a:bodyPr>
          <a:lstStyle/>
          <a:p>
            <a:pPr>
              <a:lnSpc>
                <a:spcPct val="150000"/>
              </a:lnSpc>
            </a:pPr>
            <a:r>
              <a:rPr lang="en-US" sz="1000" dirty="0">
                <a:latin typeface="Arial" panose="020B0604020202020204" pitchFamily="34" charset="0"/>
                <a:cs typeface="Arial" panose="020B0604020202020204" pitchFamily="34" charset="0"/>
              </a:rPr>
              <a:t>Drives &amp; Welding is the leading revenue segment with 45% market share in FY2022 and 43% share in FY2021. Renewable energies is the second largest segment with approximately 37% revenue share in FY2022 and 36% share in FY2021.</a:t>
            </a:r>
            <a:endParaRPr lang="en-IN" sz="10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5574D20-3BA3-4DFB-19BE-0DC6993D4503}"/>
              </a:ext>
            </a:extLst>
          </p:cNvPr>
          <p:cNvSpPr txBox="1"/>
          <p:nvPr/>
        </p:nvSpPr>
        <p:spPr>
          <a:xfrm>
            <a:off x="164821" y="5847681"/>
            <a:ext cx="8814355" cy="525465"/>
          </a:xfrm>
          <a:prstGeom prst="rect">
            <a:avLst/>
          </a:prstGeom>
          <a:solidFill>
            <a:schemeClr val="bg1">
              <a:lumMod val="95000"/>
            </a:schemeClr>
          </a:solidFill>
        </p:spPr>
        <p:txBody>
          <a:bodyPr wrap="square" rtlCol="0">
            <a:spAutoFit/>
          </a:bodyPr>
          <a:lstStyle/>
          <a:p>
            <a:pPr>
              <a:lnSpc>
                <a:spcPct val="150000"/>
              </a:lnSpc>
            </a:pPr>
            <a:r>
              <a:rPr lang="en-US" sz="1000" dirty="0">
                <a:latin typeface="Arial" panose="020B0604020202020204" pitchFamily="34" charset="0"/>
                <a:cs typeface="Arial" panose="020B0604020202020204" pitchFamily="34" charset="0"/>
              </a:rPr>
              <a:t>Europe is the largest revenue market for LEM International. In FY2022, Europe contributes to 37% share in LEM’s overall industrial transducer revenue as compared to 36% in FY2021. China is the second largest market for industrial transducer business with 34% share in FY2022 and 35% in FY2021.</a:t>
            </a:r>
            <a:endParaRPr lang="en-IN" sz="1000" dirty="0">
              <a:latin typeface="Arial" panose="020B0604020202020204" pitchFamily="34" charset="0"/>
              <a:cs typeface="Arial" panose="020B0604020202020204" pitchFamily="34" charset="0"/>
            </a:endParaRPr>
          </a:p>
        </p:txBody>
      </p:sp>
      <p:pic>
        <p:nvPicPr>
          <p:cNvPr id="4" name="Picture 3" descr="Text&#10;&#10;Description automatically generated">
            <a:extLst>
              <a:ext uri="{FF2B5EF4-FFF2-40B4-BE49-F238E27FC236}">
                <a16:creationId xmlns:a16="http://schemas.microsoft.com/office/drawing/2014/main" id="{C0D0826E-233F-8BF9-C4F3-95D7AEB54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980529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XXX</a:t>
            </a:r>
            <a:endParaRPr lang="en-IN" sz="1400" dirty="0">
              <a:solidFill>
                <a:schemeClr val="tx1"/>
              </a:solidFill>
              <a:latin typeface="Arial" panose="020B0604020202020204" pitchFamily="34" charset="0"/>
            </a:endParaRPr>
          </a:p>
        </p:txBody>
      </p:sp>
      <p:sp>
        <p:nvSpPr>
          <p:cNvPr id="13" name="TextBox 12">
            <a:extLst>
              <a:ext uri="{FF2B5EF4-FFF2-40B4-BE49-F238E27FC236}">
                <a16:creationId xmlns:a16="http://schemas.microsoft.com/office/drawing/2014/main" id="{16F080AD-4D74-4C9C-B6C4-06A3C53F2D08}"/>
              </a:ext>
            </a:extLst>
          </p:cNvPr>
          <p:cNvSpPr txBox="1"/>
          <p:nvPr/>
        </p:nvSpPr>
        <p:spPr>
          <a:xfrm>
            <a:off x="100619" y="838612"/>
            <a:ext cx="6233920" cy="335156"/>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Sales Break-Up By Business Domain, By Region, 2017-2021, USD Million </a:t>
            </a:r>
          </a:p>
        </p:txBody>
      </p:sp>
      <p:graphicFrame>
        <p:nvGraphicFramePr>
          <p:cNvPr id="10" name="Table 9">
            <a:extLst>
              <a:ext uri="{FF2B5EF4-FFF2-40B4-BE49-F238E27FC236}">
                <a16:creationId xmlns:a16="http://schemas.microsoft.com/office/drawing/2014/main" id="{9B4A83E9-44E0-0955-24E1-48F173929760}"/>
              </a:ext>
            </a:extLst>
          </p:cNvPr>
          <p:cNvGraphicFramePr>
            <a:graphicFrameLocks noGrp="1"/>
          </p:cNvGraphicFramePr>
          <p:nvPr>
            <p:extLst>
              <p:ext uri="{D42A27DB-BD31-4B8C-83A1-F6EECF244321}">
                <p14:modId xmlns:p14="http://schemas.microsoft.com/office/powerpoint/2010/main" val="4040702646"/>
              </p:ext>
            </p:extLst>
          </p:nvPr>
        </p:nvGraphicFramePr>
        <p:xfrm>
          <a:off x="164821" y="1373793"/>
          <a:ext cx="4342979" cy="2303606"/>
        </p:xfrm>
        <a:graphic>
          <a:graphicData uri="http://schemas.openxmlformats.org/drawingml/2006/table">
            <a:tbl>
              <a:tblPr>
                <a:tableStyleId>{5C22544A-7EE6-4342-B048-85BDC9FD1C3A}</a:tableStyleId>
              </a:tblPr>
              <a:tblGrid>
                <a:gridCol w="710996">
                  <a:extLst>
                    <a:ext uri="{9D8B030D-6E8A-4147-A177-3AD203B41FA5}">
                      <a16:colId xmlns:a16="http://schemas.microsoft.com/office/drawing/2014/main" val="724036537"/>
                    </a:ext>
                  </a:extLst>
                </a:gridCol>
                <a:gridCol w="571177">
                  <a:extLst>
                    <a:ext uri="{9D8B030D-6E8A-4147-A177-3AD203B41FA5}">
                      <a16:colId xmlns:a16="http://schemas.microsoft.com/office/drawing/2014/main" val="3148362929"/>
                    </a:ext>
                  </a:extLst>
                </a:gridCol>
                <a:gridCol w="606275">
                  <a:extLst>
                    <a:ext uri="{9D8B030D-6E8A-4147-A177-3AD203B41FA5}">
                      <a16:colId xmlns:a16="http://schemas.microsoft.com/office/drawing/2014/main" val="452538021"/>
                    </a:ext>
                  </a:extLst>
                </a:gridCol>
                <a:gridCol w="606275">
                  <a:extLst>
                    <a:ext uri="{9D8B030D-6E8A-4147-A177-3AD203B41FA5}">
                      <a16:colId xmlns:a16="http://schemas.microsoft.com/office/drawing/2014/main" val="3528179758"/>
                    </a:ext>
                  </a:extLst>
                </a:gridCol>
                <a:gridCol w="606275">
                  <a:extLst>
                    <a:ext uri="{9D8B030D-6E8A-4147-A177-3AD203B41FA5}">
                      <a16:colId xmlns:a16="http://schemas.microsoft.com/office/drawing/2014/main" val="2714882145"/>
                    </a:ext>
                  </a:extLst>
                </a:gridCol>
                <a:gridCol w="606275">
                  <a:extLst>
                    <a:ext uri="{9D8B030D-6E8A-4147-A177-3AD203B41FA5}">
                      <a16:colId xmlns:a16="http://schemas.microsoft.com/office/drawing/2014/main" val="2689797132"/>
                    </a:ext>
                  </a:extLst>
                </a:gridCol>
                <a:gridCol w="635706">
                  <a:extLst>
                    <a:ext uri="{9D8B030D-6E8A-4147-A177-3AD203B41FA5}">
                      <a16:colId xmlns:a16="http://schemas.microsoft.com/office/drawing/2014/main" val="3613343309"/>
                    </a:ext>
                  </a:extLst>
                </a:gridCol>
              </a:tblGrid>
              <a:tr h="181161">
                <a:tc gridSpan="7">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D</a:t>
                      </a:r>
                      <a:r>
                        <a:rPr lang="en-IN" sz="1000" b="1" i="0" u="none" strike="noStrike" dirty="0">
                          <a:solidFill>
                            <a:schemeClr val="bg1"/>
                          </a:solidFill>
                          <a:effectLst/>
                          <a:latin typeface="Arial" panose="020B0604020202020204" pitchFamily="34" charset="0"/>
                          <a:cs typeface="Arial" panose="020B0604020202020204" pitchFamily="34" charset="0"/>
                        </a:rPr>
                        <a:t>rives &amp; Welding</a:t>
                      </a:r>
                      <a:endParaRPr lang="en-US"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extLst>
                  <a:ext uri="{0D108BD9-81ED-4DB2-BD59-A6C34878D82A}">
                    <a16:rowId xmlns:a16="http://schemas.microsoft.com/office/drawing/2014/main" val="3302680883"/>
                  </a:ext>
                </a:extLst>
              </a:tr>
              <a:tr h="181161">
                <a:tc>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Region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FY2017</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FY2018</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FY2019</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FY2020</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FY2021</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FY2022</a:t>
                      </a:r>
                    </a:p>
                  </a:txBody>
                  <a:tcPr marL="9525" marR="9525" marT="9525" marB="0" anchor="ctr">
                    <a:solidFill>
                      <a:schemeClr val="tx1"/>
                    </a:solidFill>
                  </a:tcPr>
                </a:tc>
                <a:extLst>
                  <a:ext uri="{0D108BD9-81ED-4DB2-BD59-A6C34878D82A}">
                    <a16:rowId xmlns:a16="http://schemas.microsoft.com/office/drawing/2014/main" val="430893838"/>
                  </a:ext>
                </a:extLst>
              </a:tr>
              <a:tr h="18006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Europe</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42</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49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48</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39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54</a:t>
                      </a:r>
                    </a:p>
                  </a:txBody>
                  <a:tcPr marL="0" marR="0" marT="0" marB="0" anchor="ctr"/>
                </a:tc>
                <a:extLst>
                  <a:ext uri="{0D108BD9-81ED-4DB2-BD59-A6C34878D82A}">
                    <a16:rowId xmlns:a16="http://schemas.microsoft.com/office/drawing/2014/main" val="546855591"/>
                  </a:ext>
                </a:extLst>
              </a:tr>
              <a:tr h="18006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China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38</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35</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33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38</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50</a:t>
                      </a:r>
                    </a:p>
                  </a:txBody>
                  <a:tcPr marL="0" marR="0" marT="0" marB="0" anchor="ctr"/>
                </a:tc>
                <a:extLst>
                  <a:ext uri="{0D108BD9-81ED-4DB2-BD59-A6C34878D82A}">
                    <a16:rowId xmlns:a16="http://schemas.microsoft.com/office/drawing/2014/main" val="575240072"/>
                  </a:ext>
                </a:extLst>
              </a:tr>
              <a:tr h="309069">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North America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14</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14</a:t>
                      </a:r>
                    </a:p>
                  </a:txBody>
                  <a:tcPr marL="0" marR="0" marT="0" marB="0" anchor="ctr"/>
                </a:tc>
                <a:extLst>
                  <a:ext uri="{0D108BD9-81ED-4DB2-BD59-A6C34878D82A}">
                    <a16:rowId xmlns:a16="http://schemas.microsoft.com/office/drawing/2014/main" val="2354500840"/>
                  </a:ext>
                </a:extLst>
              </a:tr>
              <a:tr h="18006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Japan</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10</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10</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10</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12</a:t>
                      </a:r>
                    </a:p>
                  </a:txBody>
                  <a:tcPr marL="0" marR="0" marT="0" marB="0" anchor="ctr"/>
                </a:tc>
                <a:extLst>
                  <a:ext uri="{0D108BD9-81ED-4DB2-BD59-A6C34878D82A}">
                    <a16:rowId xmlns:a16="http://schemas.microsoft.com/office/drawing/2014/main" val="2537084955"/>
                  </a:ext>
                </a:extLst>
              </a:tr>
              <a:tr h="309069">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Rest of the World</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6</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7</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7</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8</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7</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11</a:t>
                      </a:r>
                    </a:p>
                  </a:txBody>
                  <a:tcPr marL="0" marR="0" marT="0" marB="0" anchor="ctr"/>
                </a:tc>
                <a:extLst>
                  <a:ext uri="{0D108BD9-81ED-4DB2-BD59-A6C34878D82A}">
                    <a16:rowId xmlns:a16="http://schemas.microsoft.com/office/drawing/2014/main" val="2582113659"/>
                  </a:ext>
                </a:extLst>
              </a:tr>
              <a:tr h="180063">
                <a:tc>
                  <a:txBody>
                    <a:bodyPr/>
                    <a:lstStyle/>
                    <a:p>
                      <a:pPr algn="ctr" fontAlgn="ctr">
                        <a:lnSpc>
                          <a:spcPct val="150000"/>
                        </a:lnSpc>
                      </a:pPr>
                      <a:r>
                        <a:rPr lang="en-US" sz="1000" b="1" i="0" u="none" strike="noStrike" dirty="0">
                          <a:solidFill>
                            <a:srgbClr val="000000"/>
                          </a:solidFill>
                          <a:effectLst/>
                          <a:latin typeface="Arial" panose="020B0604020202020204" pitchFamily="34" charset="0"/>
                          <a:cs typeface="Arial" panose="020B0604020202020204" pitchFamily="34" charset="0"/>
                        </a:rPr>
                        <a:t>Total</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104</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118</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114</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103</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104</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141</a:t>
                      </a:r>
                    </a:p>
                  </a:txBody>
                  <a:tcPr marL="0" marR="0" marT="0" marB="0" anchor="ctr"/>
                </a:tc>
                <a:extLst>
                  <a:ext uri="{0D108BD9-81ED-4DB2-BD59-A6C34878D82A}">
                    <a16:rowId xmlns:a16="http://schemas.microsoft.com/office/drawing/2014/main" val="3049869609"/>
                  </a:ext>
                </a:extLst>
              </a:tr>
            </a:tbl>
          </a:graphicData>
        </a:graphic>
      </p:graphicFrame>
      <p:sp>
        <p:nvSpPr>
          <p:cNvPr id="11" name="TextBox 22">
            <a:extLst>
              <a:ext uri="{FF2B5EF4-FFF2-40B4-BE49-F238E27FC236}">
                <a16:creationId xmlns:a16="http://schemas.microsoft.com/office/drawing/2014/main" id="{43C46846-93A3-650C-0F2C-A6F8D2B8AA83}"/>
              </a:ext>
            </a:extLst>
          </p:cNvPr>
          <p:cNvSpPr txBox="1"/>
          <p:nvPr/>
        </p:nvSpPr>
        <p:spPr>
          <a:xfrm>
            <a:off x="4903304" y="6428200"/>
            <a:ext cx="4140074" cy="229743"/>
          </a:xfrm>
          <a:prstGeom prst="rect">
            <a:avLst/>
          </a:prstGeom>
          <a:noFill/>
        </p:spPr>
        <p:txBody>
          <a:bodyPr wrap="square" rtlCol="0">
            <a:spAutoFit/>
          </a:bodyPr>
          <a:lstStyle/>
          <a:p>
            <a:pPr algn="r" fontAlgn="base">
              <a:lnSpc>
                <a:spcPct val="107000"/>
              </a:lnSpc>
              <a:spcAft>
                <a:spcPts val="600"/>
              </a:spcAft>
            </a:pPr>
            <a:r>
              <a:rPr lang="en-US"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Primary Research, LEM International Website &amp; Annual Reports</a:t>
            </a:r>
          </a:p>
        </p:txBody>
      </p:sp>
      <p:graphicFrame>
        <p:nvGraphicFramePr>
          <p:cNvPr id="12" name="Table 11">
            <a:extLst>
              <a:ext uri="{FF2B5EF4-FFF2-40B4-BE49-F238E27FC236}">
                <a16:creationId xmlns:a16="http://schemas.microsoft.com/office/drawing/2014/main" id="{EAC1A8BF-BF12-9F00-05A7-4B0A35514817}"/>
              </a:ext>
            </a:extLst>
          </p:cNvPr>
          <p:cNvGraphicFramePr>
            <a:graphicFrameLocks noGrp="1"/>
          </p:cNvGraphicFramePr>
          <p:nvPr>
            <p:extLst>
              <p:ext uri="{D42A27DB-BD31-4B8C-83A1-F6EECF244321}">
                <p14:modId xmlns:p14="http://schemas.microsoft.com/office/powerpoint/2010/main" val="2913003610"/>
              </p:ext>
            </p:extLst>
          </p:nvPr>
        </p:nvGraphicFramePr>
        <p:xfrm>
          <a:off x="4700399" y="1373793"/>
          <a:ext cx="4342979" cy="2303606"/>
        </p:xfrm>
        <a:graphic>
          <a:graphicData uri="http://schemas.openxmlformats.org/drawingml/2006/table">
            <a:tbl>
              <a:tblPr>
                <a:tableStyleId>{5C22544A-7EE6-4342-B048-85BDC9FD1C3A}</a:tableStyleId>
              </a:tblPr>
              <a:tblGrid>
                <a:gridCol w="710996">
                  <a:extLst>
                    <a:ext uri="{9D8B030D-6E8A-4147-A177-3AD203B41FA5}">
                      <a16:colId xmlns:a16="http://schemas.microsoft.com/office/drawing/2014/main" val="724036537"/>
                    </a:ext>
                  </a:extLst>
                </a:gridCol>
                <a:gridCol w="571177">
                  <a:extLst>
                    <a:ext uri="{9D8B030D-6E8A-4147-A177-3AD203B41FA5}">
                      <a16:colId xmlns:a16="http://schemas.microsoft.com/office/drawing/2014/main" val="3148362929"/>
                    </a:ext>
                  </a:extLst>
                </a:gridCol>
                <a:gridCol w="606275">
                  <a:extLst>
                    <a:ext uri="{9D8B030D-6E8A-4147-A177-3AD203B41FA5}">
                      <a16:colId xmlns:a16="http://schemas.microsoft.com/office/drawing/2014/main" val="452538021"/>
                    </a:ext>
                  </a:extLst>
                </a:gridCol>
                <a:gridCol w="606275">
                  <a:extLst>
                    <a:ext uri="{9D8B030D-6E8A-4147-A177-3AD203B41FA5}">
                      <a16:colId xmlns:a16="http://schemas.microsoft.com/office/drawing/2014/main" val="3528179758"/>
                    </a:ext>
                  </a:extLst>
                </a:gridCol>
                <a:gridCol w="606275">
                  <a:extLst>
                    <a:ext uri="{9D8B030D-6E8A-4147-A177-3AD203B41FA5}">
                      <a16:colId xmlns:a16="http://schemas.microsoft.com/office/drawing/2014/main" val="2714882145"/>
                    </a:ext>
                  </a:extLst>
                </a:gridCol>
                <a:gridCol w="606275">
                  <a:extLst>
                    <a:ext uri="{9D8B030D-6E8A-4147-A177-3AD203B41FA5}">
                      <a16:colId xmlns:a16="http://schemas.microsoft.com/office/drawing/2014/main" val="2689797132"/>
                    </a:ext>
                  </a:extLst>
                </a:gridCol>
                <a:gridCol w="635706">
                  <a:extLst>
                    <a:ext uri="{9D8B030D-6E8A-4147-A177-3AD203B41FA5}">
                      <a16:colId xmlns:a16="http://schemas.microsoft.com/office/drawing/2014/main" val="3613343309"/>
                    </a:ext>
                  </a:extLst>
                </a:gridCol>
              </a:tblGrid>
              <a:tr h="181161">
                <a:tc gridSpan="7">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Renewable Energies</a:t>
                      </a:r>
                    </a:p>
                  </a:txBody>
                  <a:tcPr marL="8081" marR="8081" marT="8081"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extLst>
                  <a:ext uri="{0D108BD9-81ED-4DB2-BD59-A6C34878D82A}">
                    <a16:rowId xmlns:a16="http://schemas.microsoft.com/office/drawing/2014/main" val="3302680883"/>
                  </a:ext>
                </a:extLst>
              </a:tr>
              <a:tr h="181161">
                <a:tc>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Region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FY2017</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FY2018</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FY2019</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FY2020</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FY2021</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FY2022</a:t>
                      </a:r>
                    </a:p>
                  </a:txBody>
                  <a:tcPr marL="9525" marR="9525" marT="9525" marB="0" anchor="ctr">
                    <a:solidFill>
                      <a:schemeClr val="tx1"/>
                    </a:solidFill>
                  </a:tcPr>
                </a:tc>
                <a:extLst>
                  <a:ext uri="{0D108BD9-81ED-4DB2-BD59-A6C34878D82A}">
                    <a16:rowId xmlns:a16="http://schemas.microsoft.com/office/drawing/2014/main" val="430893838"/>
                  </a:ext>
                </a:extLst>
              </a:tr>
              <a:tr h="18006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Europe</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26</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43</a:t>
                      </a:r>
                    </a:p>
                  </a:txBody>
                  <a:tcPr marL="0" marR="0" marT="0" marB="0" anchor="ctr"/>
                </a:tc>
                <a:extLst>
                  <a:ext uri="{0D108BD9-81ED-4DB2-BD59-A6C34878D82A}">
                    <a16:rowId xmlns:a16="http://schemas.microsoft.com/office/drawing/2014/main" val="546855591"/>
                  </a:ext>
                </a:extLst>
              </a:tr>
              <a:tr h="18006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China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20</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25</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26</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40</a:t>
                      </a:r>
                    </a:p>
                  </a:txBody>
                  <a:tcPr marL="0" marR="0" marT="0" marB="0" anchor="ctr"/>
                </a:tc>
                <a:extLst>
                  <a:ext uri="{0D108BD9-81ED-4DB2-BD59-A6C34878D82A}">
                    <a16:rowId xmlns:a16="http://schemas.microsoft.com/office/drawing/2014/main" val="575240072"/>
                  </a:ext>
                </a:extLst>
              </a:tr>
              <a:tr h="309069">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North America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8</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8</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8</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10</a:t>
                      </a:r>
                    </a:p>
                  </a:txBody>
                  <a:tcPr marL="0" marR="0" marT="0" marB="0" anchor="ctr"/>
                </a:tc>
                <a:extLst>
                  <a:ext uri="{0D108BD9-81ED-4DB2-BD59-A6C34878D82A}">
                    <a16:rowId xmlns:a16="http://schemas.microsoft.com/office/drawing/2014/main" val="2354500840"/>
                  </a:ext>
                </a:extLst>
              </a:tr>
              <a:tr h="18006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Japan</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6</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6</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6</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7</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7</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9</a:t>
                      </a:r>
                    </a:p>
                  </a:txBody>
                  <a:tcPr marL="0" marR="0" marT="0" marB="0" anchor="ctr"/>
                </a:tc>
                <a:extLst>
                  <a:ext uri="{0D108BD9-81ED-4DB2-BD59-A6C34878D82A}">
                    <a16:rowId xmlns:a16="http://schemas.microsoft.com/office/drawing/2014/main" val="2537084955"/>
                  </a:ext>
                </a:extLst>
              </a:tr>
              <a:tr h="309069">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Rest of the World</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5</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6</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6</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8</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11</a:t>
                      </a:r>
                    </a:p>
                  </a:txBody>
                  <a:tcPr marL="0" marR="0" marT="0" marB="0" anchor="ctr"/>
                </a:tc>
                <a:extLst>
                  <a:ext uri="{0D108BD9-81ED-4DB2-BD59-A6C34878D82A}">
                    <a16:rowId xmlns:a16="http://schemas.microsoft.com/office/drawing/2014/main" val="2582113659"/>
                  </a:ext>
                </a:extLst>
              </a:tr>
              <a:tr h="180063">
                <a:tc>
                  <a:txBody>
                    <a:bodyPr/>
                    <a:lstStyle/>
                    <a:p>
                      <a:pPr algn="ctr" fontAlgn="ctr">
                        <a:lnSpc>
                          <a:spcPct val="150000"/>
                        </a:lnSpc>
                      </a:pPr>
                      <a:r>
                        <a:rPr lang="en-US" sz="1000" b="1" i="0" u="none" strike="noStrike" dirty="0">
                          <a:solidFill>
                            <a:srgbClr val="000000"/>
                          </a:solidFill>
                          <a:effectLst/>
                          <a:latin typeface="Arial" panose="020B0604020202020204" pitchFamily="34" charset="0"/>
                          <a:cs typeface="Arial" panose="020B0604020202020204" pitchFamily="34" charset="0"/>
                        </a:rPr>
                        <a:t>Total</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65</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78</a:t>
                      </a:r>
                    </a:p>
                  </a:txBody>
                  <a:tcPr marL="0" marR="0" marT="0" marB="0" anchor="ctr"/>
                </a:tc>
                <a:tc>
                  <a:txBody>
                    <a:bodyPr/>
                    <a:lstStyle/>
                    <a:p>
                      <a:pPr marL="0" algn="ctr" defTabSz="914400" rtl="0" eaLnBrk="1" fontAlgn="ctr" latinLnBrk="0" hangingPunct="1">
                        <a:lnSpc>
                          <a:spcPct val="150000"/>
                        </a:lnSpc>
                      </a:pPr>
                      <a:r>
                        <a:rPr lang="en-IN" sz="1000" b="0" i="0" u="none" strike="noStrike" kern="1200">
                          <a:solidFill>
                            <a:srgbClr val="000000"/>
                          </a:solidFill>
                          <a:effectLst/>
                          <a:latin typeface="Arial" panose="020B0604020202020204" pitchFamily="34" charset="0"/>
                          <a:ea typeface="+mn-ea"/>
                          <a:cs typeface="Arial" panose="020B0604020202020204" pitchFamily="34" charset="0"/>
                        </a:rPr>
                        <a:t>77</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81</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86</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114</a:t>
                      </a:r>
                    </a:p>
                  </a:txBody>
                  <a:tcPr marL="0" marR="0" marT="0" marB="0" anchor="ctr"/>
                </a:tc>
                <a:extLst>
                  <a:ext uri="{0D108BD9-81ED-4DB2-BD59-A6C34878D82A}">
                    <a16:rowId xmlns:a16="http://schemas.microsoft.com/office/drawing/2014/main" val="1668442884"/>
                  </a:ext>
                </a:extLst>
              </a:tr>
            </a:tbl>
          </a:graphicData>
        </a:graphic>
      </p:graphicFrame>
      <p:graphicFrame>
        <p:nvGraphicFramePr>
          <p:cNvPr id="17" name="Table 16">
            <a:extLst>
              <a:ext uri="{FF2B5EF4-FFF2-40B4-BE49-F238E27FC236}">
                <a16:creationId xmlns:a16="http://schemas.microsoft.com/office/drawing/2014/main" id="{91CF500A-B738-2259-6DDB-2237CB847F4A}"/>
              </a:ext>
            </a:extLst>
          </p:cNvPr>
          <p:cNvGraphicFramePr>
            <a:graphicFrameLocks noGrp="1"/>
          </p:cNvGraphicFramePr>
          <p:nvPr>
            <p:extLst>
              <p:ext uri="{D42A27DB-BD31-4B8C-83A1-F6EECF244321}">
                <p14:modId xmlns:p14="http://schemas.microsoft.com/office/powerpoint/2010/main" val="4228085958"/>
              </p:ext>
            </p:extLst>
          </p:nvPr>
        </p:nvGraphicFramePr>
        <p:xfrm>
          <a:off x="164821" y="3963610"/>
          <a:ext cx="4342979" cy="2380740"/>
        </p:xfrm>
        <a:graphic>
          <a:graphicData uri="http://schemas.openxmlformats.org/drawingml/2006/table">
            <a:tbl>
              <a:tblPr>
                <a:tableStyleId>{5C22544A-7EE6-4342-B048-85BDC9FD1C3A}</a:tableStyleId>
              </a:tblPr>
              <a:tblGrid>
                <a:gridCol w="710996">
                  <a:extLst>
                    <a:ext uri="{9D8B030D-6E8A-4147-A177-3AD203B41FA5}">
                      <a16:colId xmlns:a16="http://schemas.microsoft.com/office/drawing/2014/main" val="724036537"/>
                    </a:ext>
                  </a:extLst>
                </a:gridCol>
                <a:gridCol w="571177">
                  <a:extLst>
                    <a:ext uri="{9D8B030D-6E8A-4147-A177-3AD203B41FA5}">
                      <a16:colId xmlns:a16="http://schemas.microsoft.com/office/drawing/2014/main" val="3148362929"/>
                    </a:ext>
                  </a:extLst>
                </a:gridCol>
                <a:gridCol w="606275">
                  <a:extLst>
                    <a:ext uri="{9D8B030D-6E8A-4147-A177-3AD203B41FA5}">
                      <a16:colId xmlns:a16="http://schemas.microsoft.com/office/drawing/2014/main" val="452538021"/>
                    </a:ext>
                  </a:extLst>
                </a:gridCol>
                <a:gridCol w="606275">
                  <a:extLst>
                    <a:ext uri="{9D8B030D-6E8A-4147-A177-3AD203B41FA5}">
                      <a16:colId xmlns:a16="http://schemas.microsoft.com/office/drawing/2014/main" val="3528179758"/>
                    </a:ext>
                  </a:extLst>
                </a:gridCol>
                <a:gridCol w="606275">
                  <a:extLst>
                    <a:ext uri="{9D8B030D-6E8A-4147-A177-3AD203B41FA5}">
                      <a16:colId xmlns:a16="http://schemas.microsoft.com/office/drawing/2014/main" val="2714882145"/>
                    </a:ext>
                  </a:extLst>
                </a:gridCol>
                <a:gridCol w="606275">
                  <a:extLst>
                    <a:ext uri="{9D8B030D-6E8A-4147-A177-3AD203B41FA5}">
                      <a16:colId xmlns:a16="http://schemas.microsoft.com/office/drawing/2014/main" val="2689797132"/>
                    </a:ext>
                  </a:extLst>
                </a:gridCol>
                <a:gridCol w="635706">
                  <a:extLst>
                    <a:ext uri="{9D8B030D-6E8A-4147-A177-3AD203B41FA5}">
                      <a16:colId xmlns:a16="http://schemas.microsoft.com/office/drawing/2014/main" val="3613343309"/>
                    </a:ext>
                  </a:extLst>
                </a:gridCol>
              </a:tblGrid>
              <a:tr h="245382">
                <a:tc gridSpan="7">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Traction</a:t>
                      </a:r>
                    </a:p>
                  </a:txBody>
                  <a:tcPr marL="8081" marR="8081" marT="8081"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extLst>
                  <a:ext uri="{0D108BD9-81ED-4DB2-BD59-A6C34878D82A}">
                    <a16:rowId xmlns:a16="http://schemas.microsoft.com/office/drawing/2014/main" val="3302680883"/>
                  </a:ext>
                </a:extLst>
              </a:tr>
              <a:tr h="245382">
                <a:tc>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Region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FY2017</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FY2018</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FY2019</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FY2020</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FY2021</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FY2022</a:t>
                      </a:r>
                    </a:p>
                  </a:txBody>
                  <a:tcPr marL="9525" marR="9525" marT="9525" marB="0" anchor="ctr">
                    <a:solidFill>
                      <a:schemeClr val="tx1"/>
                    </a:solidFill>
                  </a:tcPr>
                </a:tc>
                <a:extLst>
                  <a:ext uri="{0D108BD9-81ED-4DB2-BD59-A6C34878D82A}">
                    <a16:rowId xmlns:a16="http://schemas.microsoft.com/office/drawing/2014/main" val="430893838"/>
                  </a:ext>
                </a:extLst>
              </a:tr>
              <a:tr h="243894">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Europe</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18</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16</a:t>
                      </a:r>
                    </a:p>
                  </a:txBody>
                  <a:tcPr marL="0" marR="0" marT="0" marB="0" anchor="ctr"/>
                </a:tc>
                <a:extLst>
                  <a:ext uri="{0D108BD9-81ED-4DB2-BD59-A6C34878D82A}">
                    <a16:rowId xmlns:a16="http://schemas.microsoft.com/office/drawing/2014/main" val="546855591"/>
                  </a:ext>
                </a:extLst>
              </a:tr>
              <a:tr h="243894">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China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12</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13</a:t>
                      </a:r>
                    </a:p>
                  </a:txBody>
                  <a:tcPr marL="0" marR="0" marT="0" marB="0" anchor="ctr"/>
                </a:tc>
                <a:extLst>
                  <a:ext uri="{0D108BD9-81ED-4DB2-BD59-A6C34878D82A}">
                    <a16:rowId xmlns:a16="http://schemas.microsoft.com/office/drawing/2014/main" val="575240072"/>
                  </a:ext>
                </a:extLst>
              </a:tr>
              <a:tr h="41863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North America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5</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5</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a:t>
                      </a:r>
                    </a:p>
                  </a:txBody>
                  <a:tcPr marL="0" marR="0" marT="0" marB="0" anchor="ctr"/>
                </a:tc>
                <a:extLst>
                  <a:ext uri="{0D108BD9-81ED-4DB2-BD59-A6C34878D82A}">
                    <a16:rowId xmlns:a16="http://schemas.microsoft.com/office/drawing/2014/main" val="2354500840"/>
                  </a:ext>
                </a:extLst>
              </a:tr>
              <a:tr h="243894">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Japan</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extLst>
                  <a:ext uri="{0D108BD9-81ED-4DB2-BD59-A6C34878D82A}">
                    <a16:rowId xmlns:a16="http://schemas.microsoft.com/office/drawing/2014/main" val="2537084955"/>
                  </a:ext>
                </a:extLst>
              </a:tr>
              <a:tr h="41863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Rest of the World</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7</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9</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11</a:t>
                      </a:r>
                    </a:p>
                  </a:txBody>
                  <a:tcPr marL="0" marR="0" marT="0" marB="0" anchor="ctr"/>
                </a:tc>
                <a:extLst>
                  <a:ext uri="{0D108BD9-81ED-4DB2-BD59-A6C34878D82A}">
                    <a16:rowId xmlns:a16="http://schemas.microsoft.com/office/drawing/2014/main" val="2582113659"/>
                  </a:ext>
                </a:extLst>
              </a:tr>
              <a:tr h="243894">
                <a:tc>
                  <a:txBody>
                    <a:bodyPr/>
                    <a:lstStyle/>
                    <a:p>
                      <a:pPr algn="ctr" fontAlgn="ctr">
                        <a:lnSpc>
                          <a:spcPct val="150000"/>
                        </a:lnSpc>
                      </a:pPr>
                      <a:r>
                        <a:rPr lang="en-US" sz="1000" b="1" i="0" u="none" strike="noStrike" dirty="0">
                          <a:solidFill>
                            <a:srgbClr val="000000"/>
                          </a:solidFill>
                          <a:effectLst/>
                          <a:latin typeface="Arial" panose="020B0604020202020204" pitchFamily="34" charset="0"/>
                          <a:cs typeface="Arial" panose="020B0604020202020204" pitchFamily="34" charset="0"/>
                        </a:rPr>
                        <a:t>Total</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36</a:t>
                      </a:r>
                    </a:p>
                  </a:txBody>
                  <a:tcPr marL="0" marR="0" marT="0" marB="0" anchor="ctr"/>
                </a:tc>
                <a:tc>
                  <a:txBody>
                    <a:bodyPr/>
                    <a:lstStyle/>
                    <a:p>
                      <a:pPr marL="0" algn="ctr" defTabSz="914400" rtl="0" eaLnBrk="1" fontAlgn="ctr" latinLnBrk="0" hangingPunct="1">
                        <a:lnSpc>
                          <a:spcPct val="150000"/>
                        </a:lnSpc>
                      </a:pPr>
                      <a:r>
                        <a:rPr lang="en-IN" sz="1000" b="0" i="0" u="none" strike="noStrike" kern="1200">
                          <a:solidFill>
                            <a:srgbClr val="000000"/>
                          </a:solidFill>
                          <a:effectLst/>
                          <a:latin typeface="Arial" panose="020B0604020202020204" pitchFamily="34" charset="0"/>
                          <a:ea typeface="+mn-ea"/>
                          <a:cs typeface="Arial" panose="020B0604020202020204" pitchFamily="34" charset="0"/>
                        </a:rPr>
                        <a:t>47</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49</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53</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40</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46</a:t>
                      </a:r>
                    </a:p>
                  </a:txBody>
                  <a:tcPr marL="0" marR="0" marT="0" marB="0" anchor="ctr"/>
                </a:tc>
                <a:extLst>
                  <a:ext uri="{0D108BD9-81ED-4DB2-BD59-A6C34878D82A}">
                    <a16:rowId xmlns:a16="http://schemas.microsoft.com/office/drawing/2014/main" val="1672262976"/>
                  </a:ext>
                </a:extLst>
              </a:tr>
            </a:tbl>
          </a:graphicData>
        </a:graphic>
      </p:graphicFrame>
      <p:graphicFrame>
        <p:nvGraphicFramePr>
          <p:cNvPr id="18" name="Table 17">
            <a:extLst>
              <a:ext uri="{FF2B5EF4-FFF2-40B4-BE49-F238E27FC236}">
                <a16:creationId xmlns:a16="http://schemas.microsoft.com/office/drawing/2014/main" id="{0E85ACAA-62E6-D040-1D48-5FD4FB40D886}"/>
              </a:ext>
            </a:extLst>
          </p:cNvPr>
          <p:cNvGraphicFramePr>
            <a:graphicFrameLocks noGrp="1"/>
          </p:cNvGraphicFramePr>
          <p:nvPr>
            <p:extLst>
              <p:ext uri="{D42A27DB-BD31-4B8C-83A1-F6EECF244321}">
                <p14:modId xmlns:p14="http://schemas.microsoft.com/office/powerpoint/2010/main" val="2137466489"/>
              </p:ext>
            </p:extLst>
          </p:nvPr>
        </p:nvGraphicFramePr>
        <p:xfrm>
          <a:off x="4700399" y="3963610"/>
          <a:ext cx="4342979" cy="2380740"/>
        </p:xfrm>
        <a:graphic>
          <a:graphicData uri="http://schemas.openxmlformats.org/drawingml/2006/table">
            <a:tbl>
              <a:tblPr>
                <a:tableStyleId>{5C22544A-7EE6-4342-B048-85BDC9FD1C3A}</a:tableStyleId>
              </a:tblPr>
              <a:tblGrid>
                <a:gridCol w="710996">
                  <a:extLst>
                    <a:ext uri="{9D8B030D-6E8A-4147-A177-3AD203B41FA5}">
                      <a16:colId xmlns:a16="http://schemas.microsoft.com/office/drawing/2014/main" val="724036537"/>
                    </a:ext>
                  </a:extLst>
                </a:gridCol>
                <a:gridCol w="571177">
                  <a:extLst>
                    <a:ext uri="{9D8B030D-6E8A-4147-A177-3AD203B41FA5}">
                      <a16:colId xmlns:a16="http://schemas.microsoft.com/office/drawing/2014/main" val="3148362929"/>
                    </a:ext>
                  </a:extLst>
                </a:gridCol>
                <a:gridCol w="606275">
                  <a:extLst>
                    <a:ext uri="{9D8B030D-6E8A-4147-A177-3AD203B41FA5}">
                      <a16:colId xmlns:a16="http://schemas.microsoft.com/office/drawing/2014/main" val="452538021"/>
                    </a:ext>
                  </a:extLst>
                </a:gridCol>
                <a:gridCol w="606275">
                  <a:extLst>
                    <a:ext uri="{9D8B030D-6E8A-4147-A177-3AD203B41FA5}">
                      <a16:colId xmlns:a16="http://schemas.microsoft.com/office/drawing/2014/main" val="3528179758"/>
                    </a:ext>
                  </a:extLst>
                </a:gridCol>
                <a:gridCol w="606275">
                  <a:extLst>
                    <a:ext uri="{9D8B030D-6E8A-4147-A177-3AD203B41FA5}">
                      <a16:colId xmlns:a16="http://schemas.microsoft.com/office/drawing/2014/main" val="2714882145"/>
                    </a:ext>
                  </a:extLst>
                </a:gridCol>
                <a:gridCol w="606275">
                  <a:extLst>
                    <a:ext uri="{9D8B030D-6E8A-4147-A177-3AD203B41FA5}">
                      <a16:colId xmlns:a16="http://schemas.microsoft.com/office/drawing/2014/main" val="2689797132"/>
                    </a:ext>
                  </a:extLst>
                </a:gridCol>
                <a:gridCol w="635706">
                  <a:extLst>
                    <a:ext uri="{9D8B030D-6E8A-4147-A177-3AD203B41FA5}">
                      <a16:colId xmlns:a16="http://schemas.microsoft.com/office/drawing/2014/main" val="3613343309"/>
                    </a:ext>
                  </a:extLst>
                </a:gridCol>
              </a:tblGrid>
              <a:tr h="245382">
                <a:tc gridSpan="7">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High Precision</a:t>
                      </a:r>
                    </a:p>
                  </a:txBody>
                  <a:tcPr marL="8081" marR="8081" marT="8081"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5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extLst>
                  <a:ext uri="{0D108BD9-81ED-4DB2-BD59-A6C34878D82A}">
                    <a16:rowId xmlns:a16="http://schemas.microsoft.com/office/drawing/2014/main" val="3302680883"/>
                  </a:ext>
                </a:extLst>
              </a:tr>
              <a:tr h="245382">
                <a:tc>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Region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FY2017</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FY2018</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FY2019</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FY2020</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FY2021</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FY2022</a:t>
                      </a:r>
                    </a:p>
                  </a:txBody>
                  <a:tcPr marL="9525" marR="9525" marT="9525" marB="0" anchor="ctr">
                    <a:solidFill>
                      <a:schemeClr val="tx1"/>
                    </a:solidFill>
                  </a:tcPr>
                </a:tc>
                <a:extLst>
                  <a:ext uri="{0D108BD9-81ED-4DB2-BD59-A6C34878D82A}">
                    <a16:rowId xmlns:a16="http://schemas.microsoft.com/office/drawing/2014/main" val="430893838"/>
                  </a:ext>
                </a:extLst>
              </a:tr>
              <a:tr h="243894">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Europe</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4</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extLst>
                  <a:ext uri="{0D108BD9-81ED-4DB2-BD59-A6C34878D82A}">
                    <a16:rowId xmlns:a16="http://schemas.microsoft.com/office/drawing/2014/main" val="546855591"/>
                  </a:ext>
                </a:extLst>
              </a:tr>
              <a:tr h="243894">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China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3</a:t>
                      </a:r>
                    </a:p>
                  </a:txBody>
                  <a:tcPr marL="0" marR="0" marT="0" marB="0" anchor="ctr"/>
                </a:tc>
                <a:extLst>
                  <a:ext uri="{0D108BD9-81ED-4DB2-BD59-A6C34878D82A}">
                    <a16:rowId xmlns:a16="http://schemas.microsoft.com/office/drawing/2014/main" val="575240072"/>
                  </a:ext>
                </a:extLst>
              </a:tr>
              <a:tr h="41863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North America</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a:t>
                      </a:r>
                    </a:p>
                  </a:txBody>
                  <a:tcPr marL="0" marR="0" marT="0" marB="0" anchor="ctr"/>
                </a:tc>
                <a:extLst>
                  <a:ext uri="{0D108BD9-81ED-4DB2-BD59-A6C34878D82A}">
                    <a16:rowId xmlns:a16="http://schemas.microsoft.com/office/drawing/2014/main" val="2354500840"/>
                  </a:ext>
                </a:extLst>
              </a:tr>
              <a:tr h="243894">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Japan</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1</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1</a:t>
                      </a:r>
                    </a:p>
                  </a:txBody>
                  <a:tcPr marL="0" marR="0" marT="0" marB="0" anchor="ctr"/>
                </a:tc>
                <a:extLst>
                  <a:ext uri="{0D108BD9-81ED-4DB2-BD59-A6C34878D82A}">
                    <a16:rowId xmlns:a16="http://schemas.microsoft.com/office/drawing/2014/main" val="2537084955"/>
                  </a:ext>
                </a:extLst>
              </a:tr>
              <a:tr h="418633">
                <a:tc>
                  <a:txBody>
                    <a:bodyPr/>
                    <a:lstStyle/>
                    <a:p>
                      <a:pPr algn="ctr" fontAlgn="ctr">
                        <a:lnSpc>
                          <a:spcPct val="150000"/>
                        </a:lnSpc>
                      </a:pPr>
                      <a:r>
                        <a:rPr lang="en-IN" sz="1000" b="1" i="0" u="none" strike="noStrike">
                          <a:solidFill>
                            <a:srgbClr val="000000"/>
                          </a:solidFill>
                          <a:effectLst/>
                          <a:latin typeface="Arial" panose="020B0604020202020204" pitchFamily="34" charset="0"/>
                          <a:cs typeface="Arial" panose="020B0604020202020204" pitchFamily="34" charset="0"/>
                        </a:rPr>
                        <a:t>Rest of the World</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a:t>
                      </a:r>
                    </a:p>
                  </a:txBody>
                  <a:tcPr marL="0" marR="0" marT="0" marB="0" anchor="ctr"/>
                </a:tc>
                <a:tc>
                  <a:txBody>
                    <a:bodyPr/>
                    <a:lstStyle/>
                    <a:p>
                      <a:pPr algn="ctr" fontAlgn="ctr">
                        <a:lnSpc>
                          <a:spcPct val="150000"/>
                        </a:lnSpc>
                      </a:pPr>
                      <a:r>
                        <a:rPr lang="en-IN" sz="1000" b="0" i="0" u="none" strike="noStrike">
                          <a:solidFill>
                            <a:srgbClr val="000000"/>
                          </a:solidFill>
                          <a:effectLst/>
                          <a:latin typeface="Arial" panose="020B0604020202020204" pitchFamily="34" charset="0"/>
                          <a:cs typeface="Arial" panose="020B0604020202020204" pitchFamily="34" charset="0"/>
                        </a:rPr>
                        <a:t>2</a:t>
                      </a:r>
                    </a:p>
                  </a:txBody>
                  <a:tcPr marL="0" marR="0" marT="0" marB="0" anchor="ctr"/>
                </a:tc>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2</a:t>
                      </a:r>
                    </a:p>
                  </a:txBody>
                  <a:tcPr marL="0" marR="0" marT="0" marB="0" anchor="ctr"/>
                </a:tc>
                <a:extLst>
                  <a:ext uri="{0D108BD9-81ED-4DB2-BD59-A6C34878D82A}">
                    <a16:rowId xmlns:a16="http://schemas.microsoft.com/office/drawing/2014/main" val="2582113659"/>
                  </a:ext>
                </a:extLst>
              </a:tr>
              <a:tr h="243894">
                <a:tc>
                  <a:txBody>
                    <a:bodyPr/>
                    <a:lstStyle/>
                    <a:p>
                      <a:pPr algn="ctr" fontAlgn="ctr">
                        <a:lnSpc>
                          <a:spcPct val="150000"/>
                        </a:lnSpc>
                      </a:pPr>
                      <a:r>
                        <a:rPr lang="en-US" sz="1000" b="1" i="0" u="none" strike="noStrike" dirty="0">
                          <a:solidFill>
                            <a:srgbClr val="000000"/>
                          </a:solidFill>
                          <a:effectLst/>
                          <a:latin typeface="Arial" panose="020B0604020202020204" pitchFamily="34" charset="0"/>
                          <a:cs typeface="Arial" panose="020B0604020202020204" pitchFamily="34" charset="0"/>
                        </a:rPr>
                        <a:t>Total</a:t>
                      </a:r>
                      <a:endParaRPr lang="en-IN"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9</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10</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11</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11</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8</a:t>
                      </a:r>
                    </a:p>
                  </a:txBody>
                  <a:tcPr marL="0" marR="0" marT="0" marB="0" anchor="ctr"/>
                </a:tc>
                <a:tc>
                  <a:txBody>
                    <a:bodyPr/>
                    <a:lstStyle/>
                    <a:p>
                      <a:pPr marL="0" algn="ctr" defTabSz="914400" rtl="0" eaLnBrk="1" fontAlgn="ctr" latinLnBrk="0" hangingPunct="1">
                        <a:lnSpc>
                          <a:spcPct val="150000"/>
                        </a:lnSpc>
                      </a:pP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10</a:t>
                      </a:r>
                    </a:p>
                  </a:txBody>
                  <a:tcPr marL="0" marR="0" marT="0" marB="0" anchor="ctr"/>
                </a:tc>
                <a:extLst>
                  <a:ext uri="{0D108BD9-81ED-4DB2-BD59-A6C34878D82A}">
                    <a16:rowId xmlns:a16="http://schemas.microsoft.com/office/drawing/2014/main" val="2694629786"/>
                  </a:ext>
                </a:extLst>
              </a:tr>
            </a:tbl>
          </a:graphicData>
        </a:graphic>
      </p:graphicFrame>
      <p:pic>
        <p:nvPicPr>
          <p:cNvPr id="3" name="Picture 2" descr="Text&#10;&#10;Description automatically generated">
            <a:extLst>
              <a:ext uri="{FF2B5EF4-FFF2-40B4-BE49-F238E27FC236}">
                <a16:creationId xmlns:a16="http://schemas.microsoft.com/office/drawing/2014/main" id="{6164A91F-A7BC-058D-3ACB-A5CD87647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401797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305A85-8F23-425C-A0A9-8A2C85804C44}"/>
              </a:ext>
            </a:extLst>
          </p:cNvPr>
          <p:cNvSpPr txBox="1"/>
          <p:nvPr/>
        </p:nvSpPr>
        <p:spPr>
          <a:xfrm>
            <a:off x="304800" y="5495427"/>
            <a:ext cx="8692000" cy="822726"/>
          </a:xfrm>
          <a:prstGeom prst="rect">
            <a:avLst/>
          </a:prstGeom>
          <a:solidFill>
            <a:schemeClr val="tx1"/>
          </a:solidFill>
        </p:spPr>
        <p:txBody>
          <a:bodyPr wrap="square" rtlCol="0">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Note: Based on </a:t>
            </a:r>
            <a:r>
              <a:rPr lang="en-IN" sz="1100" dirty="0">
                <a:solidFill>
                  <a:schemeClr val="bg1"/>
                </a:solidFill>
                <a:latin typeface="Arial" panose="020B0604020202020204" pitchFamily="34" charset="0"/>
                <a:ea typeface="Verdana" panose="020B0604030504040204" pitchFamily="34" charset="0"/>
                <a:cs typeface="Arial" panose="020B0604020202020204" pitchFamily="34" charset="0"/>
              </a:rPr>
              <a:t>the perception among customers, partners  ( Dealers , Distributors) </a:t>
            </a:r>
            <a:endPar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The percentage is as per number of respondents choosing a factor at number one priority. </a:t>
            </a:r>
          </a:p>
          <a:p>
            <a:pPr marL="0" marR="0" lvl="0" indent="0" defTabSz="457200" rtl="0" eaLnBrk="1" fontAlgn="auto" latinLnBrk="0" hangingPunct="1">
              <a:lnSpc>
                <a:spcPct val="150000"/>
              </a:lnSpc>
              <a:spcBef>
                <a:spcPts val="0"/>
              </a:spcBef>
              <a:spcAft>
                <a:spcPts val="0"/>
              </a:spcAft>
              <a:buClrTx/>
              <a:buSzTx/>
              <a:buFontTx/>
              <a:buNone/>
              <a:tabLst/>
              <a:defRPr/>
            </a:pPr>
            <a:r>
              <a:rPr lang="en-IN" sz="1100" dirty="0">
                <a:solidFill>
                  <a:schemeClr val="bg1"/>
                </a:solidFill>
                <a:latin typeface="Arial" panose="020B0604020202020204" pitchFamily="34" charset="0"/>
                <a:ea typeface="Verdana" panose="020B0604030504040204" pitchFamily="34" charset="0"/>
                <a:cs typeface="Arial" panose="020B0604020202020204" pitchFamily="34" charset="0"/>
              </a:rPr>
              <a:t>For example, 71% respondents are choosing Brand Awareness as number one priority while making a purchase decision</a:t>
            </a:r>
            <a:endPar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9" name="Text Placeholder 1">
            <a:extLst>
              <a:ext uri="{FF2B5EF4-FFF2-40B4-BE49-F238E27FC236}">
                <a16:creationId xmlns:a16="http://schemas.microsoft.com/office/drawing/2014/main" id="{526A6438-9CE2-48EF-949A-FB6A0C7139D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Factors Influencing The Purchase Decision</a:t>
            </a:r>
          </a:p>
        </p:txBody>
      </p:sp>
      <p:sp>
        <p:nvSpPr>
          <p:cNvPr id="10" name="TextBox 22">
            <a:extLst>
              <a:ext uri="{FF2B5EF4-FFF2-40B4-BE49-F238E27FC236}">
                <a16:creationId xmlns:a16="http://schemas.microsoft.com/office/drawing/2014/main" id="{977AD75B-1732-A1F0-9121-D8A9145A5D0D}"/>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3" name="Chart 12">
            <a:extLst>
              <a:ext uri="{FF2B5EF4-FFF2-40B4-BE49-F238E27FC236}">
                <a16:creationId xmlns:a16="http://schemas.microsoft.com/office/drawing/2014/main" id="{6E5CF1D5-CAD3-C4FF-DB26-AD901B0890E5}"/>
              </a:ext>
            </a:extLst>
          </p:cNvPr>
          <p:cNvGraphicFramePr/>
          <p:nvPr>
            <p:extLst>
              <p:ext uri="{D42A27DB-BD31-4B8C-83A1-F6EECF244321}">
                <p14:modId xmlns:p14="http://schemas.microsoft.com/office/powerpoint/2010/main" val="1222367704"/>
              </p:ext>
            </p:extLst>
          </p:nvPr>
        </p:nvGraphicFramePr>
        <p:xfrm>
          <a:off x="304799" y="950757"/>
          <a:ext cx="8691999" cy="4355453"/>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C5B4C3FD-62EF-04D9-37B7-9AC5D78804CE}"/>
              </a:ext>
            </a:extLst>
          </p:cNvPr>
          <p:cNvSpPr txBox="1"/>
          <p:nvPr/>
        </p:nvSpPr>
        <p:spPr>
          <a:xfrm>
            <a:off x="5287617" y="245025"/>
            <a:ext cx="2186609" cy="307777"/>
          </a:xfrm>
          <a:prstGeom prst="rect">
            <a:avLst/>
          </a:prstGeom>
          <a:solidFill>
            <a:schemeClr val="accent4">
              <a:lumMod val="40000"/>
              <a:lumOff val="60000"/>
            </a:schemeClr>
          </a:solidFill>
        </p:spPr>
        <p:txBody>
          <a:bodyPr wrap="square" rtlCol="0">
            <a:spAutoFit/>
          </a:bodyPr>
          <a:lstStyle/>
          <a:p>
            <a:pPr algn="ctr"/>
            <a:r>
              <a:rPr lang="en-US" sz="1400" b="1" dirty="0">
                <a:latin typeface="Arial" panose="020B0604020202020204" pitchFamily="34" charset="0"/>
                <a:cs typeface="Arial" panose="020B0604020202020204" pitchFamily="34" charset="0"/>
              </a:rPr>
              <a:t>Drives &amp; Welding</a:t>
            </a:r>
            <a:endParaRPr lang="en-IN"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158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36597A6-AEB7-402A-A276-750D0AD59938}"/>
              </a:ext>
            </a:extLst>
          </p:cNvPr>
          <p:cNvSpPr>
            <a:spLocks noGrp="1"/>
          </p:cNvSpPr>
          <p:nvPr>
            <p:ph type="body" sz="quarter" idx="14"/>
          </p:nvPr>
        </p:nvSpPr>
        <p:spPr/>
        <p:txBody>
          <a:bodyPr>
            <a:normAutofit/>
          </a:bodyPr>
          <a:lstStyle/>
          <a:p>
            <a:pPr>
              <a:spcBef>
                <a:spcPts val="0"/>
              </a:spcBef>
            </a:pPr>
            <a:r>
              <a:rPr lang="en-IN" sz="1400" dirty="0">
                <a:solidFill>
                  <a:schemeClr val="tx1">
                    <a:lumMod val="85000"/>
                    <a:lumOff val="15000"/>
                  </a:schemeClr>
                </a:solidFill>
                <a:latin typeface="Arial" panose="020B0604020202020204" pitchFamily="34" charset="0"/>
                <a:ea typeface="Verdana" panose="020B0604030504040204" pitchFamily="34" charset="0"/>
              </a:rPr>
              <a:t>Report Content</a:t>
            </a:r>
            <a:endParaRPr lang="en-US" sz="1400" b="0" dirty="0">
              <a:solidFill>
                <a:schemeClr val="tx1">
                  <a:lumMod val="85000"/>
                  <a:lumOff val="15000"/>
                </a:schemeClr>
              </a:solidFill>
              <a:latin typeface="Arial" panose="020B0604020202020204" pitchFamily="34" charset="0"/>
              <a:ea typeface="Verdana" panose="020B0604030504040204" pitchFamily="34" charset="0"/>
            </a:endParaRPr>
          </a:p>
        </p:txBody>
      </p:sp>
      <p:grpSp>
        <p:nvGrpSpPr>
          <p:cNvPr id="66" name="Group 65">
            <a:extLst>
              <a:ext uri="{FF2B5EF4-FFF2-40B4-BE49-F238E27FC236}">
                <a16:creationId xmlns:a16="http://schemas.microsoft.com/office/drawing/2014/main" id="{38A2D368-8B5A-4D00-9E3E-E671A6E654CF}"/>
              </a:ext>
            </a:extLst>
          </p:cNvPr>
          <p:cNvGrpSpPr/>
          <p:nvPr/>
        </p:nvGrpSpPr>
        <p:grpSpPr>
          <a:xfrm>
            <a:off x="269628" y="2531946"/>
            <a:ext cx="8607156" cy="432000"/>
            <a:chOff x="269628" y="1428602"/>
            <a:chExt cx="8607156" cy="432000"/>
          </a:xfrm>
        </p:grpSpPr>
        <p:sp>
          <p:nvSpPr>
            <p:cNvPr id="13" name="Rectangle 12">
              <a:extLst>
                <a:ext uri="{FF2B5EF4-FFF2-40B4-BE49-F238E27FC236}">
                  <a16:creationId xmlns:a16="http://schemas.microsoft.com/office/drawing/2014/main" id="{85A58BBF-A1CF-4391-A7AB-A1734776E62C}"/>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3</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462E6A0-487A-4A47-9FA6-9A063D6BE947}"/>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LEM INTERNATIONAL – COMPETITIVE INTELLIGENCE</a:t>
              </a:r>
            </a:p>
          </p:txBody>
        </p:sp>
        <p:sp>
          <p:nvSpPr>
            <p:cNvPr id="15" name="Rectangle 14">
              <a:extLst>
                <a:ext uri="{FF2B5EF4-FFF2-40B4-BE49-F238E27FC236}">
                  <a16:creationId xmlns:a16="http://schemas.microsoft.com/office/drawing/2014/main" id="{EC795056-BC3B-423B-A654-DED756A687AF}"/>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12-22</a:t>
              </a:r>
            </a:p>
          </p:txBody>
        </p:sp>
      </p:grpSp>
      <p:grpSp>
        <p:nvGrpSpPr>
          <p:cNvPr id="65" name="Group 64">
            <a:extLst>
              <a:ext uri="{FF2B5EF4-FFF2-40B4-BE49-F238E27FC236}">
                <a16:creationId xmlns:a16="http://schemas.microsoft.com/office/drawing/2014/main" id="{B684E558-C713-48F3-8AA5-8A21449119E0}"/>
              </a:ext>
            </a:extLst>
          </p:cNvPr>
          <p:cNvGrpSpPr/>
          <p:nvPr/>
        </p:nvGrpSpPr>
        <p:grpSpPr>
          <a:xfrm>
            <a:off x="269628" y="940745"/>
            <a:ext cx="8597944" cy="366059"/>
            <a:chOff x="269628" y="940731"/>
            <a:chExt cx="8597944" cy="366059"/>
          </a:xfrm>
        </p:grpSpPr>
        <p:sp>
          <p:nvSpPr>
            <p:cNvPr id="18" name="Rectangle 17">
              <a:extLst>
                <a:ext uri="{FF2B5EF4-FFF2-40B4-BE49-F238E27FC236}">
                  <a16:creationId xmlns:a16="http://schemas.microsoft.com/office/drawing/2014/main" id="{F809A87C-BC0A-40D9-A062-32606D225CFA}"/>
                </a:ext>
              </a:extLst>
            </p:cNvPr>
            <p:cNvSpPr/>
            <p:nvPr/>
          </p:nvSpPr>
          <p:spPr>
            <a:xfrm>
              <a:off x="269628" y="940731"/>
              <a:ext cx="760310"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Sl. No.</a:t>
              </a:r>
            </a:p>
          </p:txBody>
        </p:sp>
        <p:sp>
          <p:nvSpPr>
            <p:cNvPr id="17" name="Rectangle 16">
              <a:extLst>
                <a:ext uri="{FF2B5EF4-FFF2-40B4-BE49-F238E27FC236}">
                  <a16:creationId xmlns:a16="http://schemas.microsoft.com/office/drawing/2014/main" id="{A64D4178-B3F5-427E-8756-98039D1D51A1}"/>
                </a:ext>
              </a:extLst>
            </p:cNvPr>
            <p:cNvSpPr/>
            <p:nvPr/>
          </p:nvSpPr>
          <p:spPr>
            <a:xfrm>
              <a:off x="1260424" y="940731"/>
              <a:ext cx="6505515"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Report Content</a:t>
              </a:r>
            </a:p>
          </p:txBody>
        </p:sp>
        <p:sp>
          <p:nvSpPr>
            <p:cNvPr id="19" name="Rectangle 18">
              <a:extLst>
                <a:ext uri="{FF2B5EF4-FFF2-40B4-BE49-F238E27FC236}">
                  <a16:creationId xmlns:a16="http://schemas.microsoft.com/office/drawing/2014/main" id="{472BE265-1A4F-4B6A-B72B-C9D1F1A25D5E}"/>
                </a:ext>
              </a:extLst>
            </p:cNvPr>
            <p:cNvSpPr/>
            <p:nvPr/>
          </p:nvSpPr>
          <p:spPr>
            <a:xfrm>
              <a:off x="7996426" y="940731"/>
              <a:ext cx="871146"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bg1"/>
                  </a:solidFill>
                  <a:latin typeface="Arial" panose="020B0604020202020204" pitchFamily="34" charset="0"/>
                  <a:ea typeface="Verdana" panose="020B0604030504040204" pitchFamily="34" charset="0"/>
                  <a:cs typeface="Arial" panose="020B0604020202020204" pitchFamily="34" charset="0"/>
                </a:rPr>
                <a:t>Page No.</a:t>
              </a:r>
            </a:p>
          </p:txBody>
        </p:sp>
      </p:grpSp>
      <p:grpSp>
        <p:nvGrpSpPr>
          <p:cNvPr id="68" name="Group 67">
            <a:extLst>
              <a:ext uri="{FF2B5EF4-FFF2-40B4-BE49-F238E27FC236}">
                <a16:creationId xmlns:a16="http://schemas.microsoft.com/office/drawing/2014/main" id="{72F29A27-B0D6-4BA8-A6E7-B54BF1746DF8}"/>
              </a:ext>
            </a:extLst>
          </p:cNvPr>
          <p:cNvGrpSpPr/>
          <p:nvPr/>
        </p:nvGrpSpPr>
        <p:grpSpPr>
          <a:xfrm>
            <a:off x="269628" y="3625047"/>
            <a:ext cx="8607156" cy="432000"/>
            <a:chOff x="269628" y="2710670"/>
            <a:chExt cx="8607156" cy="432000"/>
          </a:xfrm>
        </p:grpSpPr>
        <p:sp>
          <p:nvSpPr>
            <p:cNvPr id="21" name="Rectangle 20">
              <a:extLst>
                <a:ext uri="{FF2B5EF4-FFF2-40B4-BE49-F238E27FC236}">
                  <a16:creationId xmlns:a16="http://schemas.microsoft.com/office/drawing/2014/main" id="{ABD5A6CB-16B3-4095-9A38-BF6E991EA619}"/>
                </a:ext>
              </a:extLst>
            </p:cNvPr>
            <p:cNvSpPr/>
            <p:nvPr/>
          </p:nvSpPr>
          <p:spPr>
            <a:xfrm>
              <a:off x="269628" y="2710670"/>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5</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39CA7BA-49E3-402D-A936-7E29DAD28C2D}"/>
                </a:ext>
              </a:extLst>
            </p:cNvPr>
            <p:cNvSpPr/>
            <p:nvPr/>
          </p:nvSpPr>
          <p:spPr>
            <a:xfrm>
              <a:off x="1260425" y="2710670"/>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RENEWABLE ENERGIES</a:t>
              </a:r>
            </a:p>
          </p:txBody>
        </p:sp>
        <p:sp>
          <p:nvSpPr>
            <p:cNvPr id="23" name="Rectangle 22">
              <a:extLst>
                <a:ext uri="{FF2B5EF4-FFF2-40B4-BE49-F238E27FC236}">
                  <a16:creationId xmlns:a16="http://schemas.microsoft.com/office/drawing/2014/main" id="{59185B34-48B8-40EA-A581-9DDFE6299FC7}"/>
                </a:ext>
              </a:extLst>
            </p:cNvPr>
            <p:cNvSpPr/>
            <p:nvPr/>
          </p:nvSpPr>
          <p:spPr>
            <a:xfrm>
              <a:off x="8005638" y="2710670"/>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31-36</a:t>
              </a:r>
            </a:p>
          </p:txBody>
        </p:sp>
      </p:grpSp>
      <p:grpSp>
        <p:nvGrpSpPr>
          <p:cNvPr id="67" name="Group 66">
            <a:extLst>
              <a:ext uri="{FF2B5EF4-FFF2-40B4-BE49-F238E27FC236}">
                <a16:creationId xmlns:a16="http://schemas.microsoft.com/office/drawing/2014/main" id="{30A74B47-9A6E-4738-B369-315B5FFC2739}"/>
              </a:ext>
            </a:extLst>
          </p:cNvPr>
          <p:cNvGrpSpPr/>
          <p:nvPr/>
        </p:nvGrpSpPr>
        <p:grpSpPr>
          <a:xfrm>
            <a:off x="269628" y="3066964"/>
            <a:ext cx="8607156" cy="432000"/>
            <a:chOff x="269628" y="2069636"/>
            <a:chExt cx="8607156" cy="432000"/>
          </a:xfrm>
        </p:grpSpPr>
        <p:sp>
          <p:nvSpPr>
            <p:cNvPr id="37" name="Rectangle 36">
              <a:extLst>
                <a:ext uri="{FF2B5EF4-FFF2-40B4-BE49-F238E27FC236}">
                  <a16:creationId xmlns:a16="http://schemas.microsoft.com/office/drawing/2014/main" id="{7E101881-F6D1-43D2-8C91-083F0DAE0AF5}"/>
                </a:ext>
              </a:extLst>
            </p:cNvPr>
            <p:cNvSpPr/>
            <p:nvPr/>
          </p:nvSpPr>
          <p:spPr>
            <a:xfrm>
              <a:off x="269628" y="2069636"/>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4</a:t>
              </a:r>
            </a:p>
          </p:txBody>
        </p:sp>
        <p:sp>
          <p:nvSpPr>
            <p:cNvPr id="38" name="Rectangle 37">
              <a:extLst>
                <a:ext uri="{FF2B5EF4-FFF2-40B4-BE49-F238E27FC236}">
                  <a16:creationId xmlns:a16="http://schemas.microsoft.com/office/drawing/2014/main" id="{A7C2159A-B9CC-4230-AC6D-86D9F1C254A0}"/>
                </a:ext>
              </a:extLst>
            </p:cNvPr>
            <p:cNvSpPr/>
            <p:nvPr/>
          </p:nvSpPr>
          <p:spPr>
            <a:xfrm>
              <a:off x="1260425" y="2069636"/>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DRIVES &amp; WELDING</a:t>
              </a:r>
            </a:p>
          </p:txBody>
        </p:sp>
        <p:sp>
          <p:nvSpPr>
            <p:cNvPr id="39" name="Rectangle 38">
              <a:extLst>
                <a:ext uri="{FF2B5EF4-FFF2-40B4-BE49-F238E27FC236}">
                  <a16:creationId xmlns:a16="http://schemas.microsoft.com/office/drawing/2014/main" id="{43822B86-4EC2-4830-9754-1BE67992F6A6}"/>
                </a:ext>
              </a:extLst>
            </p:cNvPr>
            <p:cNvSpPr/>
            <p:nvPr/>
          </p:nvSpPr>
          <p:spPr>
            <a:xfrm>
              <a:off x="8005638" y="2069636"/>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24-29</a:t>
              </a:r>
            </a:p>
          </p:txBody>
        </p:sp>
      </p:grpSp>
      <p:sp>
        <p:nvSpPr>
          <p:cNvPr id="56" name="Rectangle 55">
            <a:extLst>
              <a:ext uri="{FF2B5EF4-FFF2-40B4-BE49-F238E27FC236}">
                <a16:creationId xmlns:a16="http://schemas.microsoft.com/office/drawing/2014/main" id="{C515920A-47CD-4222-8A98-3DF6654D58B4}"/>
              </a:ext>
            </a:extLst>
          </p:cNvPr>
          <p:cNvSpPr/>
          <p:nvPr/>
        </p:nvSpPr>
        <p:spPr>
          <a:xfrm>
            <a:off x="179402" y="814166"/>
            <a:ext cx="8785225" cy="5732408"/>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grpSp>
        <p:nvGrpSpPr>
          <p:cNvPr id="50" name="Group 49">
            <a:extLst>
              <a:ext uri="{FF2B5EF4-FFF2-40B4-BE49-F238E27FC236}">
                <a16:creationId xmlns:a16="http://schemas.microsoft.com/office/drawing/2014/main" id="{2C38A76E-819B-4630-8DB3-2EF4B7CD1271}"/>
              </a:ext>
            </a:extLst>
          </p:cNvPr>
          <p:cNvGrpSpPr/>
          <p:nvPr/>
        </p:nvGrpSpPr>
        <p:grpSpPr>
          <a:xfrm>
            <a:off x="271903" y="1418408"/>
            <a:ext cx="8607156" cy="432000"/>
            <a:chOff x="269628" y="1428602"/>
            <a:chExt cx="8607156" cy="432000"/>
          </a:xfrm>
        </p:grpSpPr>
        <p:sp>
          <p:nvSpPr>
            <p:cNvPr id="51" name="Rectangle 50">
              <a:extLst>
                <a:ext uri="{FF2B5EF4-FFF2-40B4-BE49-F238E27FC236}">
                  <a16:creationId xmlns:a16="http://schemas.microsoft.com/office/drawing/2014/main" id="{035EDABA-6EE8-4099-B834-7EC1895840F6}"/>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p>
          </p:txBody>
        </p:sp>
        <p:sp>
          <p:nvSpPr>
            <p:cNvPr id="52" name="Rectangle 51">
              <a:extLst>
                <a:ext uri="{FF2B5EF4-FFF2-40B4-BE49-F238E27FC236}">
                  <a16:creationId xmlns:a16="http://schemas.microsoft.com/office/drawing/2014/main" id="{997CB4A2-88F5-4263-98D3-814815D5F030}"/>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RESEARCH METHODOLOGY</a:t>
              </a:r>
            </a:p>
          </p:txBody>
        </p:sp>
        <p:sp>
          <p:nvSpPr>
            <p:cNvPr id="53" name="Rectangle 52">
              <a:extLst>
                <a:ext uri="{FF2B5EF4-FFF2-40B4-BE49-F238E27FC236}">
                  <a16:creationId xmlns:a16="http://schemas.microsoft.com/office/drawing/2014/main" id="{4BC16F19-2378-449D-92F3-CA67AB4B3CB9}"/>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4</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63" name="Group 62">
            <a:extLst>
              <a:ext uri="{FF2B5EF4-FFF2-40B4-BE49-F238E27FC236}">
                <a16:creationId xmlns:a16="http://schemas.microsoft.com/office/drawing/2014/main" id="{90DEDDE7-18DC-450E-8003-90E64BE31D41}"/>
              </a:ext>
            </a:extLst>
          </p:cNvPr>
          <p:cNvGrpSpPr/>
          <p:nvPr/>
        </p:nvGrpSpPr>
        <p:grpSpPr>
          <a:xfrm>
            <a:off x="269628" y="1956704"/>
            <a:ext cx="8607156" cy="432000"/>
            <a:chOff x="269628" y="2069636"/>
            <a:chExt cx="8607156" cy="432000"/>
          </a:xfrm>
        </p:grpSpPr>
        <p:sp>
          <p:nvSpPr>
            <p:cNvPr id="64" name="Rectangle 63">
              <a:extLst>
                <a:ext uri="{FF2B5EF4-FFF2-40B4-BE49-F238E27FC236}">
                  <a16:creationId xmlns:a16="http://schemas.microsoft.com/office/drawing/2014/main" id="{C311D55B-4FF5-467C-9EE0-261071B6ED81}"/>
                </a:ext>
              </a:extLst>
            </p:cNvPr>
            <p:cNvSpPr/>
            <p:nvPr/>
          </p:nvSpPr>
          <p:spPr>
            <a:xfrm>
              <a:off x="269628" y="2069636"/>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2</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0956DFAA-E9C5-49D6-9D38-DE6868BC8049}"/>
                </a:ext>
              </a:extLst>
            </p:cNvPr>
            <p:cNvSpPr/>
            <p:nvPr/>
          </p:nvSpPr>
          <p:spPr>
            <a:xfrm>
              <a:off x="1260425" y="2069636"/>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EXECUTIVE SUMMARY &amp; CONCLUSIONS</a:t>
              </a:r>
            </a:p>
          </p:txBody>
        </p:sp>
        <p:sp>
          <p:nvSpPr>
            <p:cNvPr id="70" name="Rectangle 69">
              <a:extLst>
                <a:ext uri="{FF2B5EF4-FFF2-40B4-BE49-F238E27FC236}">
                  <a16:creationId xmlns:a16="http://schemas.microsoft.com/office/drawing/2014/main" id="{33FF7E41-E009-4306-941F-C6604F16315A}"/>
                </a:ext>
              </a:extLst>
            </p:cNvPr>
            <p:cNvSpPr/>
            <p:nvPr/>
          </p:nvSpPr>
          <p:spPr>
            <a:xfrm>
              <a:off x="8005638" y="2069636"/>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6-10</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B181773F-7A23-7E38-AFE0-F18FA2322295}"/>
              </a:ext>
            </a:extLst>
          </p:cNvPr>
          <p:cNvGrpSpPr/>
          <p:nvPr/>
        </p:nvGrpSpPr>
        <p:grpSpPr>
          <a:xfrm>
            <a:off x="269628" y="4169918"/>
            <a:ext cx="8607156" cy="432000"/>
            <a:chOff x="269628" y="2710670"/>
            <a:chExt cx="8607156" cy="432000"/>
          </a:xfrm>
        </p:grpSpPr>
        <p:sp>
          <p:nvSpPr>
            <p:cNvPr id="29" name="Rectangle 28">
              <a:extLst>
                <a:ext uri="{FF2B5EF4-FFF2-40B4-BE49-F238E27FC236}">
                  <a16:creationId xmlns:a16="http://schemas.microsoft.com/office/drawing/2014/main" id="{FDB3A5FB-1C9F-76A7-0AB2-0EC533C9DABC}"/>
                </a:ext>
              </a:extLst>
            </p:cNvPr>
            <p:cNvSpPr/>
            <p:nvPr/>
          </p:nvSpPr>
          <p:spPr>
            <a:xfrm>
              <a:off x="269628" y="2710670"/>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6</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23C80FD8-E3C0-40B0-0E0F-172C27E1EA86}"/>
                </a:ext>
              </a:extLst>
            </p:cNvPr>
            <p:cNvSpPr/>
            <p:nvPr/>
          </p:nvSpPr>
          <p:spPr>
            <a:xfrm>
              <a:off x="1260425" y="2710670"/>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TRACTION</a:t>
              </a:r>
            </a:p>
          </p:txBody>
        </p:sp>
        <p:sp>
          <p:nvSpPr>
            <p:cNvPr id="31" name="Rectangle 30">
              <a:extLst>
                <a:ext uri="{FF2B5EF4-FFF2-40B4-BE49-F238E27FC236}">
                  <a16:creationId xmlns:a16="http://schemas.microsoft.com/office/drawing/2014/main" id="{D14D251D-CF6D-6F10-970D-4F82950FB219}"/>
                </a:ext>
              </a:extLst>
            </p:cNvPr>
            <p:cNvSpPr/>
            <p:nvPr/>
          </p:nvSpPr>
          <p:spPr>
            <a:xfrm>
              <a:off x="8005638" y="2710670"/>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38-41</a:t>
              </a:r>
            </a:p>
          </p:txBody>
        </p:sp>
      </p:grpSp>
      <p:grpSp>
        <p:nvGrpSpPr>
          <p:cNvPr id="32" name="Group 31">
            <a:extLst>
              <a:ext uri="{FF2B5EF4-FFF2-40B4-BE49-F238E27FC236}">
                <a16:creationId xmlns:a16="http://schemas.microsoft.com/office/drawing/2014/main" id="{BA741AEA-CD89-68F9-F33F-0086C8180128}"/>
              </a:ext>
            </a:extLst>
          </p:cNvPr>
          <p:cNvGrpSpPr/>
          <p:nvPr/>
        </p:nvGrpSpPr>
        <p:grpSpPr>
          <a:xfrm>
            <a:off x="269628" y="4698829"/>
            <a:ext cx="8607156" cy="432000"/>
            <a:chOff x="269628" y="2710670"/>
            <a:chExt cx="8607156" cy="432000"/>
          </a:xfrm>
        </p:grpSpPr>
        <p:sp>
          <p:nvSpPr>
            <p:cNvPr id="33" name="Rectangle 32">
              <a:extLst>
                <a:ext uri="{FF2B5EF4-FFF2-40B4-BE49-F238E27FC236}">
                  <a16:creationId xmlns:a16="http://schemas.microsoft.com/office/drawing/2014/main" id="{44ECA0B1-3DD2-5B9D-1871-F82CE428C2DB}"/>
                </a:ext>
              </a:extLst>
            </p:cNvPr>
            <p:cNvSpPr/>
            <p:nvPr/>
          </p:nvSpPr>
          <p:spPr>
            <a:xfrm>
              <a:off x="269628" y="2710670"/>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7</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C77E0FB2-BC81-6EC1-C219-9AB93A92A836}"/>
                </a:ext>
              </a:extLst>
            </p:cNvPr>
            <p:cNvSpPr/>
            <p:nvPr/>
          </p:nvSpPr>
          <p:spPr>
            <a:xfrm>
              <a:off x="1260425" y="2710670"/>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HIGH PRECISION</a:t>
              </a:r>
            </a:p>
          </p:txBody>
        </p:sp>
        <p:sp>
          <p:nvSpPr>
            <p:cNvPr id="35" name="Rectangle 34">
              <a:extLst>
                <a:ext uri="{FF2B5EF4-FFF2-40B4-BE49-F238E27FC236}">
                  <a16:creationId xmlns:a16="http://schemas.microsoft.com/office/drawing/2014/main" id="{DDEA1E3D-B0C3-6798-D26B-3C11AD7826F9}"/>
                </a:ext>
              </a:extLst>
            </p:cNvPr>
            <p:cNvSpPr/>
            <p:nvPr/>
          </p:nvSpPr>
          <p:spPr>
            <a:xfrm>
              <a:off x="8005638" y="2710670"/>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43-44</a:t>
              </a:r>
            </a:p>
          </p:txBody>
        </p:sp>
      </p:grpSp>
      <p:grpSp>
        <p:nvGrpSpPr>
          <p:cNvPr id="36" name="Group 35">
            <a:extLst>
              <a:ext uri="{FF2B5EF4-FFF2-40B4-BE49-F238E27FC236}">
                <a16:creationId xmlns:a16="http://schemas.microsoft.com/office/drawing/2014/main" id="{873B6882-CBF8-A052-756D-4462B8849B2A}"/>
              </a:ext>
            </a:extLst>
          </p:cNvPr>
          <p:cNvGrpSpPr/>
          <p:nvPr/>
        </p:nvGrpSpPr>
        <p:grpSpPr>
          <a:xfrm>
            <a:off x="269628" y="5254244"/>
            <a:ext cx="8607156" cy="432000"/>
            <a:chOff x="269628" y="2710670"/>
            <a:chExt cx="8607156" cy="432000"/>
          </a:xfrm>
        </p:grpSpPr>
        <p:sp>
          <p:nvSpPr>
            <p:cNvPr id="40" name="Rectangle 39">
              <a:extLst>
                <a:ext uri="{FF2B5EF4-FFF2-40B4-BE49-F238E27FC236}">
                  <a16:creationId xmlns:a16="http://schemas.microsoft.com/office/drawing/2014/main" id="{3A499ED8-1219-4E02-AB08-A240279E2E84}"/>
                </a:ext>
              </a:extLst>
            </p:cNvPr>
            <p:cNvSpPr/>
            <p:nvPr/>
          </p:nvSpPr>
          <p:spPr>
            <a:xfrm>
              <a:off x="269628" y="2710670"/>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7</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41E607-664C-0F85-557D-CA4BB613ECC0}"/>
                </a:ext>
              </a:extLst>
            </p:cNvPr>
            <p:cNvSpPr/>
            <p:nvPr/>
          </p:nvSpPr>
          <p:spPr>
            <a:xfrm>
              <a:off x="1260425" y="2710670"/>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KEY PARTNER ALLIANCES ACROSS REGIONS - INDUSTRIAL TRANSDUCER BUSINESS DOMAIN</a:t>
              </a:r>
            </a:p>
          </p:txBody>
        </p:sp>
        <p:sp>
          <p:nvSpPr>
            <p:cNvPr id="42" name="Rectangle 41">
              <a:extLst>
                <a:ext uri="{FF2B5EF4-FFF2-40B4-BE49-F238E27FC236}">
                  <a16:creationId xmlns:a16="http://schemas.microsoft.com/office/drawing/2014/main" id="{9D6F1AAC-1E3E-10A2-56C7-67EE328C8DC2}"/>
                </a:ext>
              </a:extLst>
            </p:cNvPr>
            <p:cNvSpPr/>
            <p:nvPr/>
          </p:nvSpPr>
          <p:spPr>
            <a:xfrm>
              <a:off x="8005638" y="2710670"/>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46-48</a:t>
              </a:r>
            </a:p>
          </p:txBody>
        </p:sp>
      </p:grpSp>
    </p:spTree>
    <p:extLst>
      <p:ext uri="{BB962C8B-B14F-4D97-AF65-F5344CB8AC3E}">
        <p14:creationId xmlns:p14="http://schemas.microsoft.com/office/powerpoint/2010/main" val="2098727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305A85-8F23-425C-A0A9-8A2C85804C44}"/>
              </a:ext>
            </a:extLst>
          </p:cNvPr>
          <p:cNvSpPr txBox="1"/>
          <p:nvPr/>
        </p:nvSpPr>
        <p:spPr>
          <a:xfrm>
            <a:off x="304800" y="5495427"/>
            <a:ext cx="8692000" cy="822726"/>
          </a:xfrm>
          <a:prstGeom prst="rect">
            <a:avLst/>
          </a:prstGeom>
          <a:solidFill>
            <a:schemeClr val="tx1"/>
          </a:solidFill>
        </p:spPr>
        <p:txBody>
          <a:bodyPr wrap="square" rtlCol="0">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Note: Based on </a:t>
            </a:r>
            <a:r>
              <a:rPr lang="en-IN" sz="1100" dirty="0">
                <a:solidFill>
                  <a:schemeClr val="bg1"/>
                </a:solidFill>
                <a:latin typeface="Arial" panose="020B0604020202020204" pitchFamily="34" charset="0"/>
                <a:ea typeface="Verdana" panose="020B0604030504040204" pitchFamily="34" charset="0"/>
                <a:cs typeface="Arial" panose="020B0604020202020204" pitchFamily="34" charset="0"/>
              </a:rPr>
              <a:t>the perception among customers, partners  ( Dealers , Distributors) </a:t>
            </a:r>
            <a:endPar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The percentage is as per number of respondents choosing a factor at number one priority. </a:t>
            </a:r>
          </a:p>
          <a:p>
            <a:pPr marL="0" marR="0" lvl="0" indent="0" defTabSz="457200" rtl="0" eaLnBrk="1" fontAlgn="auto" latinLnBrk="0" hangingPunct="1">
              <a:lnSpc>
                <a:spcPct val="150000"/>
              </a:lnSpc>
              <a:spcBef>
                <a:spcPts val="0"/>
              </a:spcBef>
              <a:spcAft>
                <a:spcPts val="0"/>
              </a:spcAft>
              <a:buClrTx/>
              <a:buSzTx/>
              <a:buFontTx/>
              <a:buNone/>
              <a:tabLst/>
              <a:defRPr/>
            </a:pPr>
            <a:r>
              <a:rPr lang="en-IN" sz="1100" dirty="0">
                <a:solidFill>
                  <a:schemeClr val="bg1"/>
                </a:solidFill>
                <a:latin typeface="Arial" panose="020B0604020202020204" pitchFamily="34" charset="0"/>
                <a:ea typeface="Verdana" panose="020B0604030504040204" pitchFamily="34" charset="0"/>
                <a:cs typeface="Arial" panose="020B0604020202020204" pitchFamily="34" charset="0"/>
              </a:rPr>
              <a:t>For example, 68% respondents are choosing Performance as number one priority while making a purchase decision</a:t>
            </a:r>
            <a:endPar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9" name="Text Placeholder 1">
            <a:extLst>
              <a:ext uri="{FF2B5EF4-FFF2-40B4-BE49-F238E27FC236}">
                <a16:creationId xmlns:a16="http://schemas.microsoft.com/office/drawing/2014/main" id="{526A6438-9CE2-48EF-949A-FB6A0C7139DD}"/>
              </a:ext>
            </a:extLst>
          </p:cNvPr>
          <p:cNvSpPr>
            <a:spLocks noGrp="1"/>
          </p:cNvSpPr>
          <p:nvPr>
            <p:ph type="body" sz="quarter" idx="14"/>
          </p:nvPr>
        </p:nvSpPr>
        <p:spPr>
          <a:xfrm>
            <a:off x="100619" y="229426"/>
            <a:ext cx="6339938" cy="342900"/>
          </a:xfrm>
        </p:spPr>
        <p:txBody>
          <a:bodyPr>
            <a:normAutofit/>
          </a:bodyPr>
          <a:lstStyle/>
          <a:p>
            <a:r>
              <a:rPr lang="en-US" sz="1400" dirty="0">
                <a:solidFill>
                  <a:schemeClr val="tx1"/>
                </a:solidFill>
                <a:latin typeface="Arial" panose="020B0604020202020204" pitchFamily="34" charset="0"/>
              </a:rPr>
              <a:t>Factors Influencing The Purchase Decision</a:t>
            </a:r>
          </a:p>
        </p:txBody>
      </p:sp>
      <p:sp>
        <p:nvSpPr>
          <p:cNvPr id="10" name="TextBox 22">
            <a:extLst>
              <a:ext uri="{FF2B5EF4-FFF2-40B4-BE49-F238E27FC236}">
                <a16:creationId xmlns:a16="http://schemas.microsoft.com/office/drawing/2014/main" id="{977AD75B-1732-A1F0-9121-D8A9145A5D0D}"/>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3" name="Chart 12">
            <a:extLst>
              <a:ext uri="{FF2B5EF4-FFF2-40B4-BE49-F238E27FC236}">
                <a16:creationId xmlns:a16="http://schemas.microsoft.com/office/drawing/2014/main" id="{6E5CF1D5-CAD3-C4FF-DB26-AD901B0890E5}"/>
              </a:ext>
            </a:extLst>
          </p:cNvPr>
          <p:cNvGraphicFramePr/>
          <p:nvPr>
            <p:extLst>
              <p:ext uri="{D42A27DB-BD31-4B8C-83A1-F6EECF244321}">
                <p14:modId xmlns:p14="http://schemas.microsoft.com/office/powerpoint/2010/main" val="557627202"/>
              </p:ext>
            </p:extLst>
          </p:nvPr>
        </p:nvGraphicFramePr>
        <p:xfrm>
          <a:off x="304799" y="950757"/>
          <a:ext cx="8691999" cy="435545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F3C7598-E94C-972B-E0BF-B7414BC2F661}"/>
              </a:ext>
            </a:extLst>
          </p:cNvPr>
          <p:cNvSpPr txBox="1"/>
          <p:nvPr/>
        </p:nvSpPr>
        <p:spPr>
          <a:xfrm>
            <a:off x="5287617" y="245025"/>
            <a:ext cx="2186609" cy="307777"/>
          </a:xfrm>
          <a:prstGeom prst="rect">
            <a:avLst/>
          </a:prstGeom>
          <a:solidFill>
            <a:schemeClr val="accent4">
              <a:lumMod val="40000"/>
              <a:lumOff val="60000"/>
            </a:schemeClr>
          </a:solidFill>
        </p:spPr>
        <p:txBody>
          <a:bodyPr wrap="square" rtlCol="0">
            <a:spAutoFit/>
          </a:bodyPr>
          <a:lstStyle/>
          <a:p>
            <a:pPr algn="ctr"/>
            <a:r>
              <a:rPr lang="en-US" sz="1400" b="1" dirty="0">
                <a:latin typeface="Arial" panose="020B0604020202020204" pitchFamily="34" charset="0"/>
                <a:cs typeface="Arial" panose="020B0604020202020204" pitchFamily="34" charset="0"/>
              </a:rPr>
              <a:t>Renewable Energies</a:t>
            </a:r>
            <a:endParaRPr lang="en-IN"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3855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305A85-8F23-425C-A0A9-8A2C85804C44}"/>
              </a:ext>
            </a:extLst>
          </p:cNvPr>
          <p:cNvSpPr txBox="1"/>
          <p:nvPr/>
        </p:nvSpPr>
        <p:spPr>
          <a:xfrm>
            <a:off x="304800" y="5495427"/>
            <a:ext cx="8692000" cy="822726"/>
          </a:xfrm>
          <a:prstGeom prst="rect">
            <a:avLst/>
          </a:prstGeom>
          <a:solidFill>
            <a:schemeClr val="tx1"/>
          </a:solidFill>
        </p:spPr>
        <p:txBody>
          <a:bodyPr wrap="square" rtlCol="0">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Note: Based on </a:t>
            </a:r>
            <a:r>
              <a:rPr lang="en-IN" sz="1100" dirty="0">
                <a:solidFill>
                  <a:schemeClr val="bg1"/>
                </a:solidFill>
                <a:latin typeface="Arial" panose="020B0604020202020204" pitchFamily="34" charset="0"/>
                <a:ea typeface="Verdana" panose="020B0604030504040204" pitchFamily="34" charset="0"/>
                <a:cs typeface="Arial" panose="020B0604020202020204" pitchFamily="34" charset="0"/>
              </a:rPr>
              <a:t>the perception among customers, partners  ( Dealers , Distributors) </a:t>
            </a:r>
            <a:endPar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The percentage is as per number of respondents choosing a factor at number one priority. </a:t>
            </a:r>
          </a:p>
          <a:p>
            <a:pPr marL="0" marR="0" lvl="0" indent="0" defTabSz="457200" rtl="0" eaLnBrk="1" fontAlgn="auto" latinLnBrk="0" hangingPunct="1">
              <a:lnSpc>
                <a:spcPct val="150000"/>
              </a:lnSpc>
              <a:spcBef>
                <a:spcPts val="0"/>
              </a:spcBef>
              <a:spcAft>
                <a:spcPts val="0"/>
              </a:spcAft>
              <a:buClrTx/>
              <a:buSzTx/>
              <a:buFontTx/>
              <a:buNone/>
              <a:tabLst/>
              <a:defRPr/>
            </a:pPr>
            <a:r>
              <a:rPr lang="en-IN" sz="1100" dirty="0">
                <a:solidFill>
                  <a:schemeClr val="bg1"/>
                </a:solidFill>
                <a:latin typeface="Arial" panose="020B0604020202020204" pitchFamily="34" charset="0"/>
                <a:ea typeface="Verdana" panose="020B0604030504040204" pitchFamily="34" charset="0"/>
                <a:cs typeface="Arial" panose="020B0604020202020204" pitchFamily="34" charset="0"/>
              </a:rPr>
              <a:t>For example, 67% respondents are choosing Brand Awareness as number one priority while making a purchase decision</a:t>
            </a:r>
            <a:endPar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9" name="Text Placeholder 1">
            <a:extLst>
              <a:ext uri="{FF2B5EF4-FFF2-40B4-BE49-F238E27FC236}">
                <a16:creationId xmlns:a16="http://schemas.microsoft.com/office/drawing/2014/main" id="{526A6438-9CE2-48EF-949A-FB6A0C7139DD}"/>
              </a:ext>
            </a:extLst>
          </p:cNvPr>
          <p:cNvSpPr>
            <a:spLocks noGrp="1"/>
          </p:cNvSpPr>
          <p:nvPr>
            <p:ph type="body" sz="quarter" idx="14"/>
          </p:nvPr>
        </p:nvSpPr>
        <p:spPr>
          <a:xfrm>
            <a:off x="100619" y="229426"/>
            <a:ext cx="6339938" cy="342900"/>
          </a:xfrm>
        </p:spPr>
        <p:txBody>
          <a:bodyPr>
            <a:normAutofit/>
          </a:bodyPr>
          <a:lstStyle/>
          <a:p>
            <a:r>
              <a:rPr lang="en-US" sz="1400" dirty="0">
                <a:solidFill>
                  <a:schemeClr val="tx1"/>
                </a:solidFill>
                <a:latin typeface="Arial" panose="020B0604020202020204" pitchFamily="34" charset="0"/>
              </a:rPr>
              <a:t>Factors Influencing The Purchase Decision</a:t>
            </a:r>
          </a:p>
        </p:txBody>
      </p:sp>
      <p:sp>
        <p:nvSpPr>
          <p:cNvPr id="10" name="TextBox 22">
            <a:extLst>
              <a:ext uri="{FF2B5EF4-FFF2-40B4-BE49-F238E27FC236}">
                <a16:creationId xmlns:a16="http://schemas.microsoft.com/office/drawing/2014/main" id="{977AD75B-1732-A1F0-9121-D8A9145A5D0D}"/>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3" name="Chart 12">
            <a:extLst>
              <a:ext uri="{FF2B5EF4-FFF2-40B4-BE49-F238E27FC236}">
                <a16:creationId xmlns:a16="http://schemas.microsoft.com/office/drawing/2014/main" id="{6E5CF1D5-CAD3-C4FF-DB26-AD901B0890E5}"/>
              </a:ext>
            </a:extLst>
          </p:cNvPr>
          <p:cNvGraphicFramePr/>
          <p:nvPr>
            <p:extLst>
              <p:ext uri="{D42A27DB-BD31-4B8C-83A1-F6EECF244321}">
                <p14:modId xmlns:p14="http://schemas.microsoft.com/office/powerpoint/2010/main" val="366949595"/>
              </p:ext>
            </p:extLst>
          </p:nvPr>
        </p:nvGraphicFramePr>
        <p:xfrm>
          <a:off x="304799" y="950757"/>
          <a:ext cx="8691999" cy="435545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0F42BC3A-E597-4971-DD10-93F9845F0BEA}"/>
              </a:ext>
            </a:extLst>
          </p:cNvPr>
          <p:cNvSpPr txBox="1"/>
          <p:nvPr/>
        </p:nvSpPr>
        <p:spPr>
          <a:xfrm>
            <a:off x="5287617" y="245025"/>
            <a:ext cx="2186609" cy="307777"/>
          </a:xfrm>
          <a:prstGeom prst="rect">
            <a:avLst/>
          </a:prstGeom>
          <a:solidFill>
            <a:schemeClr val="accent4">
              <a:lumMod val="40000"/>
              <a:lumOff val="60000"/>
            </a:schemeClr>
          </a:solidFill>
        </p:spPr>
        <p:txBody>
          <a:bodyPr wrap="square" rtlCol="0">
            <a:spAutoFit/>
          </a:bodyPr>
          <a:lstStyle/>
          <a:p>
            <a:pPr algn="ctr"/>
            <a:r>
              <a:rPr lang="en-US" sz="1400" b="1" dirty="0">
                <a:latin typeface="Arial" panose="020B0604020202020204" pitchFamily="34" charset="0"/>
                <a:cs typeface="Arial" panose="020B0604020202020204" pitchFamily="34" charset="0"/>
              </a:rPr>
              <a:t>Traction</a:t>
            </a:r>
            <a:endParaRPr lang="en-IN"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938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305A85-8F23-425C-A0A9-8A2C85804C44}"/>
              </a:ext>
            </a:extLst>
          </p:cNvPr>
          <p:cNvSpPr txBox="1"/>
          <p:nvPr/>
        </p:nvSpPr>
        <p:spPr>
          <a:xfrm>
            <a:off x="304800" y="5495427"/>
            <a:ext cx="8692000" cy="822726"/>
          </a:xfrm>
          <a:prstGeom prst="rect">
            <a:avLst/>
          </a:prstGeom>
          <a:solidFill>
            <a:schemeClr val="tx1"/>
          </a:solidFill>
        </p:spPr>
        <p:txBody>
          <a:bodyPr wrap="square" rtlCol="0">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Note: Based on </a:t>
            </a:r>
            <a:r>
              <a:rPr lang="en-IN" sz="1100" dirty="0">
                <a:solidFill>
                  <a:schemeClr val="bg1"/>
                </a:solidFill>
                <a:latin typeface="Arial" panose="020B0604020202020204" pitchFamily="34" charset="0"/>
                <a:ea typeface="Verdana" panose="020B0604030504040204" pitchFamily="34" charset="0"/>
                <a:cs typeface="Arial" panose="020B0604020202020204" pitchFamily="34" charset="0"/>
              </a:rPr>
              <a:t>the perception among customers, partners  ( Dealers , Distributors) </a:t>
            </a:r>
            <a:endPar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The percentage is as per number of respondents choosing a factor at number one priority. </a:t>
            </a:r>
          </a:p>
          <a:p>
            <a:pPr marL="0" marR="0" lvl="0" indent="0" defTabSz="457200" rtl="0" eaLnBrk="1" fontAlgn="auto" latinLnBrk="0" hangingPunct="1">
              <a:lnSpc>
                <a:spcPct val="150000"/>
              </a:lnSpc>
              <a:spcBef>
                <a:spcPts val="0"/>
              </a:spcBef>
              <a:spcAft>
                <a:spcPts val="0"/>
              </a:spcAft>
              <a:buClrTx/>
              <a:buSzTx/>
              <a:buFontTx/>
              <a:buNone/>
              <a:tabLst/>
              <a:defRPr/>
            </a:pPr>
            <a:r>
              <a:rPr lang="en-IN" sz="1100" dirty="0">
                <a:solidFill>
                  <a:schemeClr val="bg1"/>
                </a:solidFill>
                <a:latin typeface="Arial" panose="020B0604020202020204" pitchFamily="34" charset="0"/>
                <a:ea typeface="Verdana" panose="020B0604030504040204" pitchFamily="34" charset="0"/>
                <a:cs typeface="Arial" panose="020B0604020202020204" pitchFamily="34" charset="0"/>
              </a:rPr>
              <a:t>For example, 70% respondents are choosing Performance as number one priority while making a purchase decision</a:t>
            </a:r>
            <a:endParaRPr kumimoji="0" lang="en-IN" sz="1100" b="0" u="none" strike="noStrike" kern="1200" cap="none" spc="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9" name="Text Placeholder 1">
            <a:extLst>
              <a:ext uri="{FF2B5EF4-FFF2-40B4-BE49-F238E27FC236}">
                <a16:creationId xmlns:a16="http://schemas.microsoft.com/office/drawing/2014/main" id="{526A6438-9CE2-48EF-949A-FB6A0C7139DD}"/>
              </a:ext>
            </a:extLst>
          </p:cNvPr>
          <p:cNvSpPr>
            <a:spLocks noGrp="1"/>
          </p:cNvSpPr>
          <p:nvPr>
            <p:ph type="body" sz="quarter" idx="14"/>
          </p:nvPr>
        </p:nvSpPr>
        <p:spPr>
          <a:xfrm>
            <a:off x="100619" y="229426"/>
            <a:ext cx="6339938" cy="342900"/>
          </a:xfrm>
        </p:spPr>
        <p:txBody>
          <a:bodyPr>
            <a:normAutofit/>
          </a:bodyPr>
          <a:lstStyle/>
          <a:p>
            <a:r>
              <a:rPr lang="en-US" sz="1400" dirty="0">
                <a:solidFill>
                  <a:schemeClr val="tx1"/>
                </a:solidFill>
                <a:latin typeface="Arial" panose="020B0604020202020204" pitchFamily="34" charset="0"/>
              </a:rPr>
              <a:t>Factors Influencing The Purchase Decision</a:t>
            </a:r>
          </a:p>
        </p:txBody>
      </p:sp>
      <p:sp>
        <p:nvSpPr>
          <p:cNvPr id="10" name="TextBox 22">
            <a:extLst>
              <a:ext uri="{FF2B5EF4-FFF2-40B4-BE49-F238E27FC236}">
                <a16:creationId xmlns:a16="http://schemas.microsoft.com/office/drawing/2014/main" id="{977AD75B-1732-A1F0-9121-D8A9145A5D0D}"/>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3" name="Chart 12">
            <a:extLst>
              <a:ext uri="{FF2B5EF4-FFF2-40B4-BE49-F238E27FC236}">
                <a16:creationId xmlns:a16="http://schemas.microsoft.com/office/drawing/2014/main" id="{6E5CF1D5-CAD3-C4FF-DB26-AD901B0890E5}"/>
              </a:ext>
            </a:extLst>
          </p:cNvPr>
          <p:cNvGraphicFramePr/>
          <p:nvPr>
            <p:extLst>
              <p:ext uri="{D42A27DB-BD31-4B8C-83A1-F6EECF244321}">
                <p14:modId xmlns:p14="http://schemas.microsoft.com/office/powerpoint/2010/main" val="1098263966"/>
              </p:ext>
            </p:extLst>
          </p:nvPr>
        </p:nvGraphicFramePr>
        <p:xfrm>
          <a:off x="304799" y="950757"/>
          <a:ext cx="8691999" cy="435545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49D3B09-7275-3FB8-5893-011C9035F13B}"/>
              </a:ext>
            </a:extLst>
          </p:cNvPr>
          <p:cNvSpPr txBox="1"/>
          <p:nvPr/>
        </p:nvSpPr>
        <p:spPr>
          <a:xfrm>
            <a:off x="5347252" y="224792"/>
            <a:ext cx="2186609" cy="307777"/>
          </a:xfrm>
          <a:prstGeom prst="rect">
            <a:avLst/>
          </a:prstGeom>
          <a:solidFill>
            <a:schemeClr val="accent4">
              <a:lumMod val="40000"/>
              <a:lumOff val="60000"/>
            </a:schemeClr>
          </a:solidFill>
        </p:spPr>
        <p:txBody>
          <a:bodyPr wrap="square" rtlCol="0">
            <a:spAutoFit/>
          </a:bodyPr>
          <a:lstStyle/>
          <a:p>
            <a:pPr algn="ctr"/>
            <a:r>
              <a:rPr lang="en-US" sz="1400" b="1" dirty="0">
                <a:latin typeface="Arial" panose="020B0604020202020204" pitchFamily="34" charset="0"/>
                <a:cs typeface="Arial" panose="020B0604020202020204" pitchFamily="34" charset="0"/>
              </a:rPr>
              <a:t>High Precision</a:t>
            </a:r>
            <a:endParaRPr lang="en-IN"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9487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5598460" y="1783959"/>
            <a:ext cx="3065480" cy="2889114"/>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defTabSz="914400" fontAlgn="auto">
              <a:spcBef>
                <a:spcPct val="0"/>
              </a:spcBef>
              <a:spcAft>
                <a:spcPts val="600"/>
              </a:spcAft>
              <a:buClrTx/>
              <a:buSzTx/>
              <a:buNone/>
              <a:tabLst/>
              <a:defRPr/>
            </a:pPr>
            <a:r>
              <a:rPr kumimoji="0" lang="en-US" sz="5400" b="1" i="0" u="none" strike="noStrike" cap="none" spc="-136" normalizeH="0" baseline="0" noProof="0">
                <a:ln>
                  <a:noFill/>
                </a:ln>
                <a:uLnTx/>
                <a:uFillTx/>
                <a:latin typeface="+mj-lt"/>
                <a:ea typeface="+mj-ea"/>
                <a:cs typeface="+mj-cs"/>
              </a:rPr>
              <a:t>DRIVES &amp; WELDING</a:t>
            </a:r>
            <a:endParaRPr kumimoji="0" lang="en-US" sz="5400" b="1" i="0" u="none" strike="noStrike" cap="none" spc="-136" normalizeH="0" baseline="0" noProof="0" dirty="0">
              <a:ln>
                <a:noFill/>
              </a:ln>
              <a:uLnTx/>
              <a:uFillTx/>
              <a:latin typeface="+mj-lt"/>
              <a:ea typeface="+mj-ea"/>
              <a:cs typeface="+mj-cs"/>
            </a:endParaRPr>
          </a:p>
        </p:txBody>
      </p:sp>
      <p:sp>
        <p:nvSpPr>
          <p:cNvPr id="6151" name="Freeform: Shape 615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146" name="Picture 2" descr="HAX 1000-S">
            <a:extLst>
              <a:ext uri="{FF2B5EF4-FFF2-40B4-BE49-F238E27FC236}">
                <a16:creationId xmlns:a16="http://schemas.microsoft.com/office/drawing/2014/main" id="{2508CD24-70E6-3620-EA6A-2D61759F07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30" r="15206"/>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92782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Table 49">
            <a:extLst>
              <a:ext uri="{FF2B5EF4-FFF2-40B4-BE49-F238E27FC236}">
                <a16:creationId xmlns:a16="http://schemas.microsoft.com/office/drawing/2014/main" id="{73BF1CA3-666C-C3BC-D936-7863FC53F17E}"/>
              </a:ext>
            </a:extLst>
          </p:cNvPr>
          <p:cNvGraphicFramePr>
            <a:graphicFrameLocks noGrp="1"/>
          </p:cNvGraphicFramePr>
          <p:nvPr>
            <p:extLst>
              <p:ext uri="{D42A27DB-BD31-4B8C-83A1-F6EECF244321}">
                <p14:modId xmlns:p14="http://schemas.microsoft.com/office/powerpoint/2010/main" val="2018890973"/>
              </p:ext>
            </p:extLst>
          </p:nvPr>
        </p:nvGraphicFramePr>
        <p:xfrm>
          <a:off x="122193" y="948789"/>
          <a:ext cx="8899613" cy="5514412"/>
        </p:xfrm>
        <a:graphic>
          <a:graphicData uri="http://schemas.openxmlformats.org/drawingml/2006/table">
            <a:tbl>
              <a:tblPr>
                <a:tableStyleId>{5C22544A-7EE6-4342-B048-85BDC9FD1C3A}</a:tableStyleId>
              </a:tblPr>
              <a:tblGrid>
                <a:gridCol w="1086726">
                  <a:extLst>
                    <a:ext uri="{9D8B030D-6E8A-4147-A177-3AD203B41FA5}">
                      <a16:colId xmlns:a16="http://schemas.microsoft.com/office/drawing/2014/main" val="1651962520"/>
                    </a:ext>
                  </a:extLst>
                </a:gridCol>
                <a:gridCol w="1117600">
                  <a:extLst>
                    <a:ext uri="{9D8B030D-6E8A-4147-A177-3AD203B41FA5}">
                      <a16:colId xmlns:a16="http://schemas.microsoft.com/office/drawing/2014/main" val="2067850038"/>
                    </a:ext>
                  </a:extLst>
                </a:gridCol>
                <a:gridCol w="2405138">
                  <a:extLst>
                    <a:ext uri="{9D8B030D-6E8A-4147-A177-3AD203B41FA5}">
                      <a16:colId xmlns:a16="http://schemas.microsoft.com/office/drawing/2014/main" val="2663138715"/>
                    </a:ext>
                  </a:extLst>
                </a:gridCol>
                <a:gridCol w="2914032">
                  <a:extLst>
                    <a:ext uri="{9D8B030D-6E8A-4147-A177-3AD203B41FA5}">
                      <a16:colId xmlns:a16="http://schemas.microsoft.com/office/drawing/2014/main" val="1694420502"/>
                    </a:ext>
                  </a:extLst>
                </a:gridCol>
                <a:gridCol w="1376117">
                  <a:extLst>
                    <a:ext uri="{9D8B030D-6E8A-4147-A177-3AD203B41FA5}">
                      <a16:colId xmlns:a16="http://schemas.microsoft.com/office/drawing/2014/main" val="1784492798"/>
                    </a:ext>
                  </a:extLst>
                </a:gridCol>
              </a:tblGrid>
              <a:tr h="105272">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extLst>
                  <a:ext uri="{0D108BD9-81ED-4DB2-BD59-A6C34878D82A}">
                    <a16:rowId xmlns:a16="http://schemas.microsoft.com/office/drawing/2014/main" val="3082600676"/>
                  </a:ext>
                </a:extLst>
              </a:tr>
              <a:tr h="1335648">
                <a:tc>
                  <a:txBody>
                    <a:bodyPr/>
                    <a:lstStyle/>
                    <a:p>
                      <a:pPr marL="72000" algn="l" fontAlgn="ctr"/>
                      <a:r>
                        <a:rPr lang="en-US" sz="1000" u="none" strike="noStrike" dirty="0">
                          <a:effectLst/>
                          <a:latin typeface="Arial" panose="020B0604020202020204" pitchFamily="34" charset="0"/>
                          <a:cs typeface="Arial" panose="020B0604020202020204" pitchFamily="34" charset="0"/>
                        </a:rPr>
                        <a:t>Closed loop Fluxgate C type</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481" marR="4481" marT="4481" marB="0" anchor="ctr"/>
                </a:tc>
                <a:tc>
                  <a:txBody>
                    <a:bodyPr/>
                    <a:lstStyle/>
                    <a:p>
                      <a:pPr marL="72000" algn="l" fontAlgn="ctr"/>
                      <a:r>
                        <a:rPr lang="en-IN" sz="1000" u="none" strike="noStrike" dirty="0">
                          <a:effectLst/>
                          <a:latin typeface="Arial" panose="020B0604020202020204" pitchFamily="34" charset="0"/>
                          <a:cs typeface="Arial" panose="020B0604020202020204" pitchFamily="34" charset="0"/>
                        </a:rPr>
                        <a:t>CV3 series</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CV4 series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4481" marR="4481" marT="4481" marB="0" anchor="ctr"/>
                </a:tc>
                <a:tc>
                  <a:txBody>
                    <a:bodyPr/>
                    <a:lstStyle/>
                    <a:p>
                      <a:pPr marL="72000" algn="l" fontAlgn="ctr"/>
                      <a:r>
                        <a:rPr lang="en-US" sz="1000" u="none" strike="noStrike" dirty="0">
                          <a:effectLst/>
                          <a:latin typeface="Arial" panose="020B0604020202020204" pitchFamily="34" charset="0"/>
                          <a:cs typeface="Arial" panose="020B0604020202020204" pitchFamily="34" charset="0"/>
                        </a:rPr>
                        <a:t>Single or three phase inverters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Propulsion and braking choppers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Propulsion converters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Auxiliary converters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Battery chargers</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AC variable speed drives and servo motor drives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Static converters for DC motor drives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Uninterruptible Power Supplies (UPS)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Power supplies for welding applications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Railway overhead line voltage measurement.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481" marR="4481" marT="4481" marB="0" anchor="ctr"/>
                </a:tc>
                <a:tc>
                  <a:txBody>
                    <a:bodyPr/>
                    <a:lstStyle/>
                    <a:p>
                      <a:pPr marL="72000" algn="l" fontAlgn="ctr"/>
                      <a:r>
                        <a:rPr lang="en-US" sz="1000" u="none" strike="noStrike" dirty="0">
                          <a:effectLst/>
                          <a:latin typeface="Arial" panose="020B0604020202020204" pitchFamily="34" charset="0"/>
                          <a:cs typeface="Arial" panose="020B0604020202020204" pitchFamily="34" charset="0"/>
                        </a:rPr>
                        <a:t>Excellent accuracy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Very good linearity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Low temperature drift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Optimized response time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Wide frequency bandwidth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High immunity to external interference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Low Disturbance in Common Mode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No insertion losses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Current overload capability</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Low Response Time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High Bandwidth</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4481" marR="4481" marT="4481" marB="0" anchor="ctr"/>
                </a:tc>
                <a:tc>
                  <a:txBody>
                    <a:bodyPr/>
                    <a:lstStyle/>
                    <a:p>
                      <a:pPr marL="72000" algn="l" fontAlgn="ctr"/>
                      <a:r>
                        <a:rPr lang="en-IN" sz="1000" u="none" strike="noStrike" dirty="0">
                          <a:effectLst/>
                          <a:latin typeface="Arial" panose="020B0604020202020204" pitchFamily="34" charset="0"/>
                          <a:cs typeface="Arial" panose="020B0604020202020204" pitchFamily="34" charset="0"/>
                        </a:rPr>
                        <a:t>EN 50155: 2007</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EN 50121-3-2: 2015</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EN 50178: 1997 </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EN 50155: 2007 </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EN 50121-3-2: 2016</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IEC 61010-1</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4481" marR="4481" marT="4481" marB="0" anchor="ctr"/>
                </a:tc>
                <a:extLst>
                  <a:ext uri="{0D108BD9-81ED-4DB2-BD59-A6C34878D82A}">
                    <a16:rowId xmlns:a16="http://schemas.microsoft.com/office/drawing/2014/main" val="3962460239"/>
                  </a:ext>
                </a:extLst>
              </a:tr>
              <a:tr h="1133671">
                <a:tc>
                  <a:txBody>
                    <a:bodyPr/>
                    <a:lstStyle/>
                    <a:p>
                      <a:pPr marL="72000" algn="l" defTabSz="914400" rtl="0" eaLnBrk="1" fontAlgn="ctr" latinLnBrk="0" hangingPunct="1"/>
                      <a:r>
                        <a:rPr lang="en-US" sz="1000" u="none" strike="noStrike" kern="1200" dirty="0">
                          <a:solidFill>
                            <a:schemeClr val="dk1"/>
                          </a:solidFill>
                          <a:effectLst/>
                          <a:latin typeface="Arial" panose="020B0604020202020204" pitchFamily="34" charset="0"/>
                          <a:ea typeface="+mn-ea"/>
                          <a:cs typeface="Arial" panose="020B0604020202020204" pitchFamily="34" charset="0"/>
                        </a:rPr>
                        <a:t>Closed loop Fluxgate CAS-CASR-CKSR type</a:t>
                      </a:r>
                    </a:p>
                  </a:txBody>
                  <a:tcPr marL="9525" marR="9525" marT="9525" marB="0" anchor="ctr"/>
                </a:tc>
                <a:tc>
                  <a:txBody>
                    <a:bodyPr/>
                    <a:lstStyle/>
                    <a:p>
                      <a:pPr marL="72000" algn="l" defTabSz="914400" rtl="0" eaLnBrk="1" fontAlgn="ctr" latinLnBrk="0" hangingPunct="1"/>
                      <a:r>
                        <a:rPr lang="fr-FR" sz="1000" u="none" strike="noStrike" kern="1200" dirty="0">
                          <a:solidFill>
                            <a:schemeClr val="dk1"/>
                          </a:solidFill>
                          <a:effectLst/>
                          <a:latin typeface="Arial" panose="020B0604020202020204" pitchFamily="34" charset="0"/>
                          <a:ea typeface="+mn-ea"/>
                          <a:cs typeface="Arial" panose="020B0604020202020204" pitchFamily="34" charset="0"/>
                        </a:rPr>
                        <a:t>CAS-NP series</a:t>
                      </a:r>
                      <a:br>
                        <a:rPr lang="fr-FR" sz="1000" u="none" strike="noStrike" kern="1200" dirty="0">
                          <a:solidFill>
                            <a:schemeClr val="dk1"/>
                          </a:solidFill>
                          <a:effectLst/>
                          <a:latin typeface="Arial" panose="020B0604020202020204" pitchFamily="34" charset="0"/>
                          <a:ea typeface="+mn-ea"/>
                          <a:cs typeface="Arial" panose="020B0604020202020204" pitchFamily="34" charset="0"/>
                        </a:rPr>
                      </a:br>
                      <a:r>
                        <a:rPr lang="fr-FR" sz="1000" u="none" strike="noStrike" kern="1200" dirty="0">
                          <a:solidFill>
                            <a:schemeClr val="dk1"/>
                          </a:solidFill>
                          <a:effectLst/>
                          <a:latin typeface="Arial" panose="020B0604020202020204" pitchFamily="34" charset="0"/>
                          <a:ea typeface="+mn-ea"/>
                          <a:cs typeface="Arial" panose="020B0604020202020204" pitchFamily="34" charset="0"/>
                        </a:rPr>
                        <a:t>CASR-NP series</a:t>
                      </a:r>
                      <a:br>
                        <a:rPr lang="fr-FR" sz="1000" u="none" strike="noStrike" kern="1200" dirty="0">
                          <a:solidFill>
                            <a:schemeClr val="dk1"/>
                          </a:solidFill>
                          <a:effectLst/>
                          <a:latin typeface="Arial" panose="020B0604020202020204" pitchFamily="34" charset="0"/>
                          <a:ea typeface="+mn-ea"/>
                          <a:cs typeface="Arial" panose="020B0604020202020204" pitchFamily="34" charset="0"/>
                        </a:rPr>
                      </a:br>
                      <a:r>
                        <a:rPr lang="fr-FR" sz="1000" u="none" strike="noStrike" kern="1200" dirty="0">
                          <a:solidFill>
                            <a:schemeClr val="dk1"/>
                          </a:solidFill>
                          <a:effectLst/>
                          <a:latin typeface="Arial" panose="020B0604020202020204" pitchFamily="34" charset="0"/>
                          <a:ea typeface="+mn-ea"/>
                          <a:cs typeface="Arial" panose="020B0604020202020204" pitchFamily="34" charset="0"/>
                        </a:rPr>
                        <a:t>CAS-NP series</a:t>
                      </a:r>
                      <a:br>
                        <a:rPr lang="fr-FR" sz="1000" u="none" strike="noStrike" kern="1200" dirty="0">
                          <a:solidFill>
                            <a:schemeClr val="dk1"/>
                          </a:solidFill>
                          <a:effectLst/>
                          <a:latin typeface="Arial" panose="020B0604020202020204" pitchFamily="34" charset="0"/>
                          <a:ea typeface="+mn-ea"/>
                          <a:cs typeface="Arial" panose="020B0604020202020204" pitchFamily="34" charset="0"/>
                        </a:rPr>
                      </a:br>
                      <a:r>
                        <a:rPr lang="fr-FR" sz="1000" u="none" strike="noStrike" kern="1200" dirty="0">
                          <a:solidFill>
                            <a:schemeClr val="dk1"/>
                          </a:solidFill>
                          <a:effectLst/>
                          <a:latin typeface="Arial" panose="020B0604020202020204" pitchFamily="34" charset="0"/>
                          <a:ea typeface="+mn-ea"/>
                          <a:cs typeface="Arial" panose="020B0604020202020204" pitchFamily="34" charset="0"/>
                        </a:rPr>
                        <a:t>CKSR-NP series</a:t>
                      </a:r>
                    </a:p>
                  </a:txBody>
                  <a:tcPr marL="9525" marR="9525" marT="9525" marB="0" anchor="ctr"/>
                </a:tc>
                <a:tc>
                  <a:txBody>
                    <a:bodyPr/>
                    <a:lstStyle/>
                    <a:p>
                      <a:pPr marL="72000" algn="l" defTabSz="914400" rtl="0" eaLnBrk="1" fontAlgn="ctr" latinLnBrk="0" hangingPunct="1"/>
                      <a:r>
                        <a:rPr lang="en-US" sz="1000" u="none" strike="noStrike" kern="1200" dirty="0">
                          <a:solidFill>
                            <a:schemeClr val="dk1"/>
                          </a:solidFill>
                          <a:effectLst/>
                          <a:latin typeface="Arial" panose="020B0604020202020204" pitchFamily="34" charset="0"/>
                          <a:ea typeface="+mn-ea"/>
                          <a:cs typeface="Arial" panose="020B0604020202020204" pitchFamily="34" charset="0"/>
                        </a:rPr>
                        <a:t>AC variable speed and servo motor drives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Static converters for DC motor drives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Battery supplied applications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Uninterruptible Power Supplies (UPS)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Switched Mode Power Supplies (SMPS)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Power supplies for welding applications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Solar inverters.</a:t>
                      </a:r>
                    </a:p>
                  </a:txBody>
                  <a:tcPr marL="9525" marR="9525" marT="9525" marB="0" anchor="ctr"/>
                </a:tc>
                <a:tc>
                  <a:txBody>
                    <a:bodyPr/>
                    <a:lstStyle/>
                    <a:p>
                      <a:pPr marL="72000" algn="l" defTabSz="914400" rtl="0" eaLnBrk="1" fontAlgn="ctr" latinLnBrk="0" hangingPunct="1"/>
                      <a:r>
                        <a:rPr lang="en-US" sz="1000" u="none" strike="noStrike" kern="1200" dirty="0">
                          <a:solidFill>
                            <a:schemeClr val="dk1"/>
                          </a:solidFill>
                          <a:effectLst/>
                          <a:latin typeface="Arial" panose="020B0604020202020204" pitchFamily="34" charset="0"/>
                          <a:ea typeface="+mn-ea"/>
                          <a:cs typeface="Arial" panose="020B0604020202020204" pitchFamily="34" charset="0"/>
                        </a:rPr>
                        <a:t>Very low temperature coefficient of offset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Very good dv/dt immunity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Higher creepage distance/clearance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Reduced height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Reference pin with two modes: Ref IN and Ref OUT </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Extended measuring range for unipolar measurement</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LTSR compatible footprint </a:t>
                      </a:r>
                    </a:p>
                  </a:txBody>
                  <a:tcPr marL="9525" marR="9525" marT="9525" marB="0" anchor="ctr"/>
                </a:tc>
                <a:tc>
                  <a:txBody>
                    <a:bodyPr/>
                    <a:lstStyle/>
                    <a:p>
                      <a:pPr marL="72000" algn="l" defTabSz="914400" rtl="0" eaLnBrk="1" fontAlgn="ctr" latinLnBrk="0" hangingPunct="1"/>
                      <a:r>
                        <a:rPr lang="pl-PL" sz="1000" u="none" strike="noStrike" kern="1200" dirty="0">
                          <a:solidFill>
                            <a:schemeClr val="dk1"/>
                          </a:solidFill>
                          <a:effectLst/>
                          <a:latin typeface="Arial" panose="020B0604020202020204" pitchFamily="34" charset="0"/>
                          <a:ea typeface="+mn-ea"/>
                          <a:cs typeface="Arial" panose="020B0604020202020204" pitchFamily="34" charset="0"/>
                        </a:rPr>
                        <a:t>EN 50178: 1997</a:t>
                      </a:r>
                      <a:br>
                        <a:rPr lang="pl-PL" sz="1000" u="none" strike="noStrike" kern="1200" dirty="0">
                          <a:solidFill>
                            <a:schemeClr val="dk1"/>
                          </a:solidFill>
                          <a:effectLst/>
                          <a:latin typeface="Arial" panose="020B0604020202020204" pitchFamily="34" charset="0"/>
                          <a:ea typeface="+mn-ea"/>
                          <a:cs typeface="Arial" panose="020B0604020202020204" pitchFamily="34" charset="0"/>
                        </a:rPr>
                      </a:br>
                      <a:r>
                        <a:rPr lang="pl-PL" sz="1000" u="none" strike="noStrike" kern="1200" dirty="0">
                          <a:solidFill>
                            <a:schemeClr val="dk1"/>
                          </a:solidFill>
                          <a:effectLst/>
                          <a:latin typeface="Arial" panose="020B0604020202020204" pitchFamily="34" charset="0"/>
                          <a:ea typeface="+mn-ea"/>
                          <a:cs typeface="Arial" panose="020B0604020202020204" pitchFamily="34" charset="0"/>
                        </a:rPr>
                        <a:t>UL 508: 2013 </a:t>
                      </a:r>
                      <a:br>
                        <a:rPr lang="pl-PL" sz="1000" u="none" strike="noStrike" kern="1200" dirty="0">
                          <a:solidFill>
                            <a:schemeClr val="dk1"/>
                          </a:solidFill>
                          <a:effectLst/>
                          <a:latin typeface="Arial" panose="020B0604020202020204" pitchFamily="34" charset="0"/>
                          <a:ea typeface="+mn-ea"/>
                          <a:cs typeface="Arial" panose="020B0604020202020204" pitchFamily="34" charset="0"/>
                        </a:rPr>
                      </a:br>
                      <a:r>
                        <a:rPr lang="pl-PL" sz="1000" u="none" strike="noStrike" kern="1200" dirty="0">
                          <a:solidFill>
                            <a:schemeClr val="dk1"/>
                          </a:solidFill>
                          <a:effectLst/>
                          <a:latin typeface="Arial" panose="020B0604020202020204" pitchFamily="34" charset="0"/>
                          <a:ea typeface="+mn-ea"/>
                          <a:cs typeface="Arial" panose="020B0604020202020204" pitchFamily="34" charset="0"/>
                        </a:rPr>
                        <a:t>IEC 61010-1: 2010</a:t>
                      </a:r>
                      <a:br>
                        <a:rPr lang="pl-PL" sz="1000" u="none" strike="noStrike" kern="1200" dirty="0">
                          <a:solidFill>
                            <a:schemeClr val="dk1"/>
                          </a:solidFill>
                          <a:effectLst/>
                          <a:latin typeface="Arial" panose="020B0604020202020204" pitchFamily="34" charset="0"/>
                          <a:ea typeface="+mn-ea"/>
                          <a:cs typeface="Arial" panose="020B0604020202020204" pitchFamily="34" charset="0"/>
                        </a:rPr>
                      </a:br>
                      <a:r>
                        <a:rPr lang="pl-PL" sz="1000" u="none" strike="noStrike" kern="1200" dirty="0">
                          <a:solidFill>
                            <a:schemeClr val="dk1"/>
                          </a:solidFill>
                          <a:effectLst/>
                          <a:latin typeface="Arial" panose="020B0604020202020204" pitchFamily="34" charset="0"/>
                          <a:ea typeface="+mn-ea"/>
                          <a:cs typeface="Arial" panose="020B0604020202020204" pitchFamily="34" charset="0"/>
                        </a:rPr>
                        <a:t>IEC 60950-1: 2006 </a:t>
                      </a:r>
                      <a:br>
                        <a:rPr lang="pl-PL" sz="1000" u="none" strike="noStrike" kern="1200" dirty="0">
                          <a:solidFill>
                            <a:schemeClr val="dk1"/>
                          </a:solidFill>
                          <a:effectLst/>
                          <a:latin typeface="Arial" panose="020B0604020202020204" pitchFamily="34" charset="0"/>
                          <a:ea typeface="+mn-ea"/>
                          <a:cs typeface="Arial" panose="020B0604020202020204" pitchFamily="34" charset="0"/>
                        </a:rPr>
                      </a:br>
                      <a:r>
                        <a:rPr lang="pl-PL" sz="1000" u="none" strike="noStrike" kern="1200" dirty="0">
                          <a:solidFill>
                            <a:schemeClr val="dk1"/>
                          </a:solidFill>
                          <a:effectLst/>
                          <a:latin typeface="Arial" panose="020B0604020202020204" pitchFamily="34" charset="0"/>
                          <a:ea typeface="+mn-ea"/>
                          <a:cs typeface="Arial" panose="020B0604020202020204" pitchFamily="34" charset="0"/>
                        </a:rPr>
                        <a:t>IEC 61326-1: 2012 </a:t>
                      </a:r>
                    </a:p>
                  </a:txBody>
                  <a:tcPr marL="9525" marR="9525" marT="9525" marB="0" anchor="ctr"/>
                </a:tc>
                <a:extLst>
                  <a:ext uri="{0D108BD9-81ED-4DB2-BD59-A6C34878D82A}">
                    <a16:rowId xmlns:a16="http://schemas.microsoft.com/office/drawing/2014/main" val="3783737339"/>
                  </a:ext>
                </a:extLst>
              </a:tr>
              <a:tr h="1236202">
                <a:tc>
                  <a:txBody>
                    <a:bodyPr/>
                    <a:lstStyle/>
                    <a:p>
                      <a:pPr marL="72000" algn="l" defTabSz="914400" rtl="0" eaLnBrk="1" fontAlgn="ctr" latinLnBrk="0" hangingPunct="1"/>
                      <a:r>
                        <a:rPr lang="en-US" sz="1000" u="none" strike="noStrike" kern="1200" dirty="0">
                          <a:solidFill>
                            <a:schemeClr val="dk1"/>
                          </a:solidFill>
                          <a:effectLst/>
                          <a:latin typeface="Arial" panose="020B0604020202020204" pitchFamily="34" charset="0"/>
                          <a:ea typeface="+mn-ea"/>
                          <a:cs typeface="Arial" panose="020B0604020202020204" pitchFamily="34" charset="0"/>
                        </a:rPr>
                        <a:t>Closed loop Fluxgate CTSR type</a:t>
                      </a:r>
                    </a:p>
                  </a:txBody>
                  <a:tcPr marL="9525" marR="9525" marT="9525" marB="0" anchor="ctr"/>
                </a:tc>
                <a:tc>
                  <a:txBody>
                    <a:bodyPr/>
                    <a:lstStyle/>
                    <a:p>
                      <a:pPr marL="72000" algn="l" defTabSz="914400" rtl="0" eaLnBrk="1" fontAlgn="ctr" latinLnBrk="0" hangingPunct="1"/>
                      <a:r>
                        <a:rPr lang="en-IN" sz="1000" u="none" strike="noStrike" kern="1200" dirty="0">
                          <a:solidFill>
                            <a:schemeClr val="dk1"/>
                          </a:solidFill>
                          <a:effectLst/>
                          <a:latin typeface="Arial" panose="020B0604020202020204" pitchFamily="34" charset="0"/>
                          <a:ea typeface="+mn-ea"/>
                          <a:cs typeface="Arial" panose="020B0604020202020204" pitchFamily="34" charset="0"/>
                        </a:rPr>
                        <a:t>CTSR series</a:t>
                      </a:r>
                    </a:p>
                  </a:txBody>
                  <a:tcPr marL="9525" marR="9525" marT="9525" marB="0" anchor="ctr"/>
                </a:tc>
                <a:tc>
                  <a:txBody>
                    <a:bodyPr/>
                    <a:lstStyle/>
                    <a:p>
                      <a:pPr marL="72000" algn="l" defTabSz="914400" rtl="0" eaLnBrk="1" fontAlgn="ctr" latinLnBrk="0" hangingPunct="1"/>
                      <a:r>
                        <a:rPr lang="en-US" sz="1000" u="none" strike="noStrike" kern="1200" dirty="0">
                          <a:solidFill>
                            <a:schemeClr val="dk1"/>
                          </a:solidFill>
                          <a:effectLst/>
                          <a:latin typeface="Arial" panose="020B0604020202020204" pitchFamily="34" charset="0"/>
                          <a:ea typeface="+mn-ea"/>
                          <a:cs typeface="Arial" panose="020B0604020202020204" pitchFamily="34" charset="0"/>
                        </a:rPr>
                        <a:t>Wide Aperture</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Residual Current Measurement</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Leakage Current Measurement in Transformer less PV Inverters</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First Human Contact Protection of PV arrays</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Failure Detection in Power Sources</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Symmetrical Fault Detection (e.g. After Motor Inverter)</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Leakage Current Detection in Stacked DC Sources</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Single Phase or Three Phase Nominal Current Measurement up to +-30 A Per Wire (DC or AC)</a:t>
                      </a:r>
                    </a:p>
                  </a:txBody>
                  <a:tcPr marL="9525" marR="9525" marT="9525" marB="0" anchor="ctr"/>
                </a:tc>
                <a:tc>
                  <a:txBody>
                    <a:bodyPr/>
                    <a:lstStyle/>
                    <a:p>
                      <a:pPr marL="72000" algn="l" defTabSz="914400" rtl="0" eaLnBrk="1" fontAlgn="ctr" latinLnBrk="0" hangingPunct="1"/>
                      <a:r>
                        <a:rPr lang="en-US" sz="1000" u="none" strike="noStrike" kern="1200" dirty="0">
                          <a:solidFill>
                            <a:schemeClr val="dk1"/>
                          </a:solidFill>
                          <a:effectLst/>
                          <a:latin typeface="Arial" panose="020B0604020202020204" pitchFamily="34" charset="0"/>
                          <a:ea typeface="+mn-ea"/>
                          <a:cs typeface="Arial" panose="020B0604020202020204" pitchFamily="34" charset="0"/>
                        </a:rPr>
                        <a:t>High Accuracy</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Very Low Offset Drift Over Temperature</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High Overload Capacity</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High Insulation Capacity</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Reference Pin With Two Modes, Ref IN and Ref OUT</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Degauss and Test Functions</a:t>
                      </a:r>
                      <a:br>
                        <a:rPr lang="en-US" sz="1000" u="none" strike="noStrike" kern="1200" dirty="0">
                          <a:solidFill>
                            <a:schemeClr val="dk1"/>
                          </a:solidFill>
                          <a:effectLst/>
                          <a:latin typeface="Arial" panose="020B0604020202020204" pitchFamily="34" charset="0"/>
                          <a:ea typeface="+mn-ea"/>
                          <a:cs typeface="Arial" panose="020B0604020202020204" pitchFamily="34" charset="0"/>
                        </a:rPr>
                      </a:br>
                      <a:r>
                        <a:rPr lang="en-US" sz="1000" u="none" strike="noStrike" kern="1200" dirty="0">
                          <a:solidFill>
                            <a:schemeClr val="dk1"/>
                          </a:solidFill>
                          <a:effectLst/>
                          <a:latin typeface="Arial" panose="020B0604020202020204" pitchFamily="34" charset="0"/>
                          <a:ea typeface="+mn-ea"/>
                          <a:cs typeface="Arial" panose="020B0604020202020204" pitchFamily="34" charset="0"/>
                        </a:rPr>
                        <a:t>Possibility to Add up to Four Primary Wires (diameter 4.2 mm max) in Addition to the Already Integrated Primary Conductors</a:t>
                      </a:r>
                    </a:p>
                  </a:txBody>
                  <a:tcPr marL="9525" marR="9525" marT="9525" marB="0" anchor="ctr"/>
                </a:tc>
                <a:tc>
                  <a:txBody>
                    <a:bodyPr/>
                    <a:lstStyle/>
                    <a:p>
                      <a:pPr marL="72000" algn="l" defTabSz="914400" rtl="0" eaLnBrk="1" fontAlgn="ctr" latinLnBrk="0" hangingPunct="1"/>
                      <a:r>
                        <a:rPr lang="pl-PL" sz="1000" u="none" strike="noStrike" kern="1200" dirty="0">
                          <a:solidFill>
                            <a:schemeClr val="dk1"/>
                          </a:solidFill>
                          <a:effectLst/>
                          <a:latin typeface="Arial" panose="020B0604020202020204" pitchFamily="34" charset="0"/>
                          <a:ea typeface="+mn-ea"/>
                          <a:cs typeface="Arial" panose="020B0604020202020204" pitchFamily="34" charset="0"/>
                        </a:rPr>
                        <a:t>EN 50178: 1997</a:t>
                      </a:r>
                      <a:br>
                        <a:rPr lang="pl-PL" sz="1000" u="none" strike="noStrike" kern="1200" dirty="0">
                          <a:solidFill>
                            <a:schemeClr val="dk1"/>
                          </a:solidFill>
                          <a:effectLst/>
                          <a:latin typeface="Arial" panose="020B0604020202020204" pitchFamily="34" charset="0"/>
                          <a:ea typeface="+mn-ea"/>
                          <a:cs typeface="Arial" panose="020B0604020202020204" pitchFamily="34" charset="0"/>
                        </a:rPr>
                      </a:br>
                      <a:r>
                        <a:rPr lang="pl-PL" sz="1000" u="none" strike="noStrike" kern="1200" dirty="0">
                          <a:solidFill>
                            <a:schemeClr val="dk1"/>
                          </a:solidFill>
                          <a:effectLst/>
                          <a:latin typeface="Arial" panose="020B0604020202020204" pitchFamily="34" charset="0"/>
                          <a:ea typeface="+mn-ea"/>
                          <a:cs typeface="Arial" panose="020B0604020202020204" pitchFamily="34" charset="0"/>
                        </a:rPr>
                        <a:t>IEC 61010-1: 2010</a:t>
                      </a:r>
                      <a:br>
                        <a:rPr lang="pl-PL" sz="1000" u="none" strike="noStrike" kern="1200" dirty="0">
                          <a:solidFill>
                            <a:schemeClr val="dk1"/>
                          </a:solidFill>
                          <a:effectLst/>
                          <a:latin typeface="Arial" panose="020B0604020202020204" pitchFamily="34" charset="0"/>
                          <a:ea typeface="+mn-ea"/>
                          <a:cs typeface="Arial" panose="020B0604020202020204" pitchFamily="34" charset="0"/>
                        </a:rPr>
                      </a:br>
                      <a:r>
                        <a:rPr lang="pl-PL" sz="1000" u="none" strike="noStrike" kern="1200" dirty="0">
                          <a:solidFill>
                            <a:schemeClr val="dk1"/>
                          </a:solidFill>
                          <a:effectLst/>
                          <a:latin typeface="Arial" panose="020B0604020202020204" pitchFamily="34" charset="0"/>
                          <a:ea typeface="+mn-ea"/>
                          <a:cs typeface="Arial" panose="020B0604020202020204" pitchFamily="34" charset="0"/>
                        </a:rPr>
                        <a:t>UL 508: 2010</a:t>
                      </a:r>
                    </a:p>
                  </a:txBody>
                  <a:tcPr marL="9525" marR="9525" marT="9525" marB="0" anchor="ctr"/>
                </a:tc>
                <a:extLst>
                  <a:ext uri="{0D108BD9-81ED-4DB2-BD59-A6C34878D82A}">
                    <a16:rowId xmlns:a16="http://schemas.microsoft.com/office/drawing/2014/main" val="1169958645"/>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endParaRPr lang="en-IN" sz="1400" dirty="0">
              <a:solidFill>
                <a:schemeClr val="tx1"/>
              </a:solidFill>
              <a:latin typeface="Arial" panose="020B0604020202020204" pitchFamily="34" charset="0"/>
            </a:endParaRPr>
          </a:p>
        </p:txBody>
      </p:sp>
      <p:sp>
        <p:nvSpPr>
          <p:cNvPr id="18" name="TextBox 22">
            <a:extLst>
              <a:ext uri="{FF2B5EF4-FFF2-40B4-BE49-F238E27FC236}">
                <a16:creationId xmlns:a16="http://schemas.microsoft.com/office/drawing/2014/main" id="{C4DFF28E-6A9A-5CC4-6B03-15032732BD05}"/>
              </a:ext>
            </a:extLst>
          </p:cNvPr>
          <p:cNvSpPr txBox="1"/>
          <p:nvPr/>
        </p:nvSpPr>
        <p:spPr>
          <a:xfrm>
            <a:off x="5477265" y="6476311"/>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E15132D3-584A-AEA6-85FB-7664EC12E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4017367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endParaRPr lang="en-IN" sz="1400" dirty="0">
              <a:solidFill>
                <a:schemeClr val="tx1"/>
              </a:solidFill>
              <a:latin typeface="Arial" panose="020B0604020202020204" pitchFamily="34" charset="0"/>
            </a:endParaRPr>
          </a:p>
        </p:txBody>
      </p:sp>
      <p:sp>
        <p:nvSpPr>
          <p:cNvPr id="18" name="TextBox 22">
            <a:extLst>
              <a:ext uri="{FF2B5EF4-FFF2-40B4-BE49-F238E27FC236}">
                <a16:creationId xmlns:a16="http://schemas.microsoft.com/office/drawing/2014/main" id="{C4DFF28E-6A9A-5CC4-6B03-15032732BD05}"/>
              </a:ext>
            </a:extLst>
          </p:cNvPr>
          <p:cNvSpPr txBox="1"/>
          <p:nvPr/>
        </p:nvSpPr>
        <p:spPr>
          <a:xfrm>
            <a:off x="5545837" y="6438488"/>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50" name="Table 49">
            <a:extLst>
              <a:ext uri="{FF2B5EF4-FFF2-40B4-BE49-F238E27FC236}">
                <a16:creationId xmlns:a16="http://schemas.microsoft.com/office/drawing/2014/main" id="{73BF1CA3-666C-C3BC-D936-7863FC53F17E}"/>
              </a:ext>
            </a:extLst>
          </p:cNvPr>
          <p:cNvGraphicFramePr>
            <a:graphicFrameLocks noGrp="1"/>
          </p:cNvGraphicFramePr>
          <p:nvPr>
            <p:extLst>
              <p:ext uri="{D42A27DB-BD31-4B8C-83A1-F6EECF244321}">
                <p14:modId xmlns:p14="http://schemas.microsoft.com/office/powerpoint/2010/main" val="3558102757"/>
              </p:ext>
            </p:extLst>
          </p:nvPr>
        </p:nvGraphicFramePr>
        <p:xfrm>
          <a:off x="100619" y="773939"/>
          <a:ext cx="8935935" cy="5652806"/>
        </p:xfrm>
        <a:graphic>
          <a:graphicData uri="http://schemas.openxmlformats.org/drawingml/2006/table">
            <a:tbl>
              <a:tblPr>
                <a:tableStyleId>{5C22544A-7EE6-4342-B048-85BDC9FD1C3A}</a:tableStyleId>
              </a:tblPr>
              <a:tblGrid>
                <a:gridCol w="1372720">
                  <a:extLst>
                    <a:ext uri="{9D8B030D-6E8A-4147-A177-3AD203B41FA5}">
                      <a16:colId xmlns:a16="http://schemas.microsoft.com/office/drawing/2014/main" val="1651962520"/>
                    </a:ext>
                  </a:extLst>
                </a:gridCol>
                <a:gridCol w="2214048">
                  <a:extLst>
                    <a:ext uri="{9D8B030D-6E8A-4147-A177-3AD203B41FA5}">
                      <a16:colId xmlns:a16="http://schemas.microsoft.com/office/drawing/2014/main" val="2067850038"/>
                    </a:ext>
                  </a:extLst>
                </a:gridCol>
                <a:gridCol w="1993987">
                  <a:extLst>
                    <a:ext uri="{9D8B030D-6E8A-4147-A177-3AD203B41FA5}">
                      <a16:colId xmlns:a16="http://schemas.microsoft.com/office/drawing/2014/main" val="2663138715"/>
                    </a:ext>
                  </a:extLst>
                </a:gridCol>
                <a:gridCol w="2019514">
                  <a:extLst>
                    <a:ext uri="{9D8B030D-6E8A-4147-A177-3AD203B41FA5}">
                      <a16:colId xmlns:a16="http://schemas.microsoft.com/office/drawing/2014/main" val="1694420502"/>
                    </a:ext>
                  </a:extLst>
                </a:gridCol>
                <a:gridCol w="1335666">
                  <a:extLst>
                    <a:ext uri="{9D8B030D-6E8A-4147-A177-3AD203B41FA5}">
                      <a16:colId xmlns:a16="http://schemas.microsoft.com/office/drawing/2014/main" val="1784492798"/>
                    </a:ext>
                  </a:extLst>
                </a:gridCol>
              </a:tblGrid>
              <a:tr h="110555">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extLst>
                  <a:ext uri="{0D108BD9-81ED-4DB2-BD59-A6C34878D82A}">
                    <a16:rowId xmlns:a16="http://schemas.microsoft.com/office/drawing/2014/main" val="3082600676"/>
                  </a:ext>
                </a:extLst>
              </a:tr>
              <a:tr h="3873022">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Closed loop Hall effect</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LA100P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LA125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LA130150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LA200P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LA255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LA25NP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LA305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LA306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LA35NP series</a:t>
                      </a:r>
                    </a:p>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LA55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LAH series</a:t>
                      </a:r>
                    </a:p>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LAH125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LAX100NP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LES series</a:t>
                      </a:r>
                    </a:p>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LESR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LF1005S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LF1010-S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LF2005 series</a:t>
                      </a:r>
                    </a:p>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LF2010-S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LF205 series, &amp; LF210-S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LF305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LF306 series, &amp; LF310-S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LF505S series, &amp; LF510-S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LH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LKSR series, &amp; LPSR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LT10000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LT1005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LT2005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LT4000 series, &amp; LT505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LV100 series, &amp; LV100xx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LV200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LV25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LV25xx series, &amp; LXS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LXSR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LZSR-P series, &amp; LZSR-TP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Solar inverters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Windmill inverters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Test and measurement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Substations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Single or three phase inverter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and braking chopper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converter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Auxiliary converter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charger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Railway overhead line voltage measurement</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Excellent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Optimized response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 insertion losses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Current overload capability.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Optimized delay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Height less than 16.5 mm for a simplified integration with power modules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primary inductance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low offset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dv/dt immunity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CAS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CASR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Reference pin with two modes: Ref IN and Ref OUT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Extended measuring range for unipolar measurement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CKSR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disturbance in common mode.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thermal drift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LTS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LTSR footprint compatible</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UL508 - UR marking</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61010-1-safety</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61800-5-1: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62477-1: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508:2013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2011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2021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(01.10.97)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2018</a:t>
                      </a:r>
                    </a:p>
                  </a:txBody>
                  <a:tcPr marL="9525" marR="9525" marT="9525" marB="0" anchor="ctr"/>
                </a:tc>
                <a:extLst>
                  <a:ext uri="{0D108BD9-81ED-4DB2-BD59-A6C34878D82A}">
                    <a16:rowId xmlns:a16="http://schemas.microsoft.com/office/drawing/2014/main" val="3962460239"/>
                  </a:ext>
                </a:extLst>
              </a:tr>
            </a:tbl>
          </a:graphicData>
        </a:graphic>
      </p:graphicFrame>
      <p:pic>
        <p:nvPicPr>
          <p:cNvPr id="3" name="Picture 2" descr="Text&#10;&#10;Description automatically generated">
            <a:extLst>
              <a:ext uri="{FF2B5EF4-FFF2-40B4-BE49-F238E27FC236}">
                <a16:creationId xmlns:a16="http://schemas.microsoft.com/office/drawing/2014/main" id="{672B8078-4EC2-BD2E-E1EF-936CD122C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207227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Table 49">
            <a:extLst>
              <a:ext uri="{FF2B5EF4-FFF2-40B4-BE49-F238E27FC236}">
                <a16:creationId xmlns:a16="http://schemas.microsoft.com/office/drawing/2014/main" id="{73BF1CA3-666C-C3BC-D936-7863FC53F17E}"/>
              </a:ext>
            </a:extLst>
          </p:cNvPr>
          <p:cNvGraphicFramePr>
            <a:graphicFrameLocks noGrp="1"/>
          </p:cNvGraphicFramePr>
          <p:nvPr>
            <p:extLst>
              <p:ext uri="{D42A27DB-BD31-4B8C-83A1-F6EECF244321}">
                <p14:modId xmlns:p14="http://schemas.microsoft.com/office/powerpoint/2010/main" val="2565277685"/>
              </p:ext>
            </p:extLst>
          </p:nvPr>
        </p:nvGraphicFramePr>
        <p:xfrm>
          <a:off x="100620" y="735287"/>
          <a:ext cx="8942763" cy="5805206"/>
        </p:xfrm>
        <a:graphic>
          <a:graphicData uri="http://schemas.openxmlformats.org/drawingml/2006/table">
            <a:tbl>
              <a:tblPr>
                <a:tableStyleId>{5C22544A-7EE6-4342-B048-85BDC9FD1C3A}</a:tableStyleId>
              </a:tblPr>
              <a:tblGrid>
                <a:gridCol w="903541">
                  <a:extLst>
                    <a:ext uri="{9D8B030D-6E8A-4147-A177-3AD203B41FA5}">
                      <a16:colId xmlns:a16="http://schemas.microsoft.com/office/drawing/2014/main" val="1651962520"/>
                    </a:ext>
                  </a:extLst>
                </a:gridCol>
                <a:gridCol w="1760794">
                  <a:extLst>
                    <a:ext uri="{9D8B030D-6E8A-4147-A177-3AD203B41FA5}">
                      <a16:colId xmlns:a16="http://schemas.microsoft.com/office/drawing/2014/main" val="2067850038"/>
                    </a:ext>
                  </a:extLst>
                </a:gridCol>
                <a:gridCol w="2311636">
                  <a:extLst>
                    <a:ext uri="{9D8B030D-6E8A-4147-A177-3AD203B41FA5}">
                      <a16:colId xmlns:a16="http://schemas.microsoft.com/office/drawing/2014/main" val="2663138715"/>
                    </a:ext>
                  </a:extLst>
                </a:gridCol>
                <a:gridCol w="2610069">
                  <a:extLst>
                    <a:ext uri="{9D8B030D-6E8A-4147-A177-3AD203B41FA5}">
                      <a16:colId xmlns:a16="http://schemas.microsoft.com/office/drawing/2014/main" val="1694420502"/>
                    </a:ext>
                  </a:extLst>
                </a:gridCol>
                <a:gridCol w="1356723">
                  <a:extLst>
                    <a:ext uri="{9D8B030D-6E8A-4147-A177-3AD203B41FA5}">
                      <a16:colId xmlns:a16="http://schemas.microsoft.com/office/drawing/2014/main" val="1784492798"/>
                    </a:ext>
                  </a:extLst>
                </a:gridCol>
              </a:tblGrid>
              <a:tr h="125888">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extLst>
                  <a:ext uri="{0D108BD9-81ED-4DB2-BD59-A6C34878D82A}">
                    <a16:rowId xmlns:a16="http://schemas.microsoft.com/office/drawing/2014/main" val="3082600676"/>
                  </a:ext>
                </a:extLst>
              </a:tr>
              <a:tr h="4532460">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Open loop Hall effect</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AHR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DHR series, &amp; DK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GO-SME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GO-SMS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HAC/HEC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HAIS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HAL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HAS series, &amp;HASS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HAT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HAX series, &amp; HAZ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HLSR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HLSR-PW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HLSR-SM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HMSR-SMS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HO series, &amp;HO-P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HOB series, &amp;HOP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err="1">
                          <a:solidFill>
                            <a:srgbClr val="000000"/>
                          </a:solidFill>
                          <a:effectLst/>
                          <a:latin typeface="Arial" panose="020B0604020202020204" pitchFamily="34" charset="0"/>
                          <a:cs typeface="Arial" panose="020B0604020202020204" pitchFamily="34" charset="0"/>
                        </a:rPr>
                        <a:t>HOxx</a:t>
                      </a:r>
                      <a:r>
                        <a:rPr lang="en-IN" sz="1000" b="0" i="0" u="none" strike="noStrike" dirty="0">
                          <a:solidFill>
                            <a:srgbClr val="000000"/>
                          </a:solidFill>
                          <a:effectLst/>
                          <a:latin typeface="Arial" panose="020B0604020202020204" pitchFamily="34" charset="0"/>
                          <a:cs typeface="Arial" panose="020B0604020202020204" pitchFamily="34" charset="0"/>
                        </a:rPr>
                        <a:t>-NP-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err="1">
                          <a:solidFill>
                            <a:srgbClr val="000000"/>
                          </a:solidFill>
                          <a:effectLst/>
                          <a:latin typeface="Arial" panose="020B0604020202020204" pitchFamily="34" charset="0"/>
                          <a:cs typeface="Arial" panose="020B0604020202020204" pitchFamily="34" charset="0"/>
                        </a:rPr>
                        <a:t>HOxx</a:t>
                      </a:r>
                      <a:r>
                        <a:rPr lang="en-IN" sz="1000" b="0" i="0" u="none" strike="noStrike" dirty="0">
                          <a:solidFill>
                            <a:srgbClr val="000000"/>
                          </a:solidFill>
                          <a:effectLst/>
                          <a:latin typeface="Arial" panose="020B0604020202020204" pitchFamily="34" charset="0"/>
                          <a:cs typeface="Arial" panose="020B0604020202020204" pitchFamily="34" charset="0"/>
                        </a:rPr>
                        <a:t>-NPW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err="1">
                          <a:solidFill>
                            <a:srgbClr val="000000"/>
                          </a:solidFill>
                          <a:effectLst/>
                          <a:latin typeface="Arial" panose="020B0604020202020204" pitchFamily="34" charset="0"/>
                          <a:cs typeface="Arial" panose="020B0604020202020204" pitchFamily="34" charset="0"/>
                        </a:rPr>
                        <a:t>HOxx</a:t>
                      </a:r>
                      <a:r>
                        <a:rPr lang="en-IN" sz="1000" b="0" i="0" u="none" strike="noStrike" dirty="0">
                          <a:solidFill>
                            <a:srgbClr val="000000"/>
                          </a:solidFill>
                          <a:effectLst/>
                          <a:latin typeface="Arial" panose="020B0604020202020204" pitchFamily="34" charset="0"/>
                          <a:cs typeface="Arial" panose="020B0604020202020204" pitchFamily="34" charset="0"/>
                        </a:rPr>
                        <a:t>-P-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err="1">
                          <a:solidFill>
                            <a:srgbClr val="000000"/>
                          </a:solidFill>
                          <a:effectLst/>
                          <a:latin typeface="Arial" panose="020B0604020202020204" pitchFamily="34" charset="0"/>
                          <a:cs typeface="Arial" panose="020B0604020202020204" pitchFamily="34" charset="0"/>
                        </a:rPr>
                        <a:t>HOxx</a:t>
                      </a:r>
                      <a:r>
                        <a:rPr lang="en-IN" sz="1000" b="0" i="0" u="none" strike="noStrike" dirty="0">
                          <a:solidFill>
                            <a:srgbClr val="000000"/>
                          </a:solidFill>
                          <a:effectLst/>
                          <a:latin typeface="Arial" panose="020B0604020202020204" pitchFamily="34" charset="0"/>
                          <a:cs typeface="Arial" panose="020B0604020202020204" pitchFamily="34" charset="0"/>
                        </a:rPr>
                        <a:t>-PW-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err="1">
                          <a:solidFill>
                            <a:srgbClr val="000000"/>
                          </a:solidFill>
                          <a:effectLst/>
                          <a:latin typeface="Arial" panose="020B0604020202020204" pitchFamily="34" charset="0"/>
                          <a:cs typeface="Arial" panose="020B0604020202020204" pitchFamily="34" charset="0"/>
                        </a:rPr>
                        <a:t>HOxx</a:t>
                      </a:r>
                      <a:r>
                        <a:rPr lang="en-IN" sz="1000" b="0" i="0" u="none" strike="noStrike" dirty="0">
                          <a:solidFill>
                            <a:srgbClr val="000000"/>
                          </a:solidFill>
                          <a:effectLst/>
                          <a:latin typeface="Arial" panose="020B0604020202020204" pitchFamily="34" charset="0"/>
                          <a:cs typeface="Arial" panose="020B0604020202020204" pitchFamily="34" charset="0"/>
                        </a:rPr>
                        <a:t>-S-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err="1">
                          <a:solidFill>
                            <a:srgbClr val="000000"/>
                          </a:solidFill>
                          <a:effectLst/>
                          <a:latin typeface="Arial" panose="020B0604020202020204" pitchFamily="34" charset="0"/>
                          <a:cs typeface="Arial" panose="020B0604020202020204" pitchFamily="34" charset="0"/>
                        </a:rPr>
                        <a:t>HOxx</a:t>
                      </a:r>
                      <a:r>
                        <a:rPr lang="en-IN" sz="1000" b="0" i="0" u="none" strike="noStrike" dirty="0">
                          <a:solidFill>
                            <a:srgbClr val="000000"/>
                          </a:solidFill>
                          <a:effectLst/>
                          <a:latin typeface="Arial" panose="020B0604020202020204" pitchFamily="34" charset="0"/>
                          <a:cs typeface="Arial" panose="020B0604020202020204" pitchFamily="34" charset="0"/>
                        </a:rPr>
                        <a:t>-SW-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HOYL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HOYS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HTA series, &amp;HTB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HTFS series, &amp; HTR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HX series, &amp; HXN series</a:t>
                      </a:r>
                    </a:p>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HXS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HY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LA306 series</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AC power supplies or Motors True RMS current sensing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VFD Controlled Loads VFD output current monitoring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SCRs or Switch-mode Rectifiers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Renewable Energy Installations or Backup Batteries Continuous condition monitoring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SCR Controlled Loads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Switching Power Supplies and Electronic Ballasts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Battery Banks, Power Supplies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Small drives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HVAC inverters, and Solar inverters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Static converters for DC motor drivers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Battery supplied applications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Uninterruptible Power Supplies (UPS)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Power suppliers for welding applications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DC motor drives, &amp; Combiner box</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Solar inverter on DC side of the inverter (MPPT)</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Plasma cutter, welding</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Charging station</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Power supplies for TELECOM (monitoring &amp; measuring)</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Chopper, Forklift Devices, and Electrical appliances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Battery supplied application</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General purpose inverters</a:t>
                      </a:r>
                    </a:p>
                  </a:txBody>
                  <a:tcPr marL="9525" marR="9525" marT="9525" marB="0" anchor="ctr"/>
                </a:tc>
                <a:tc>
                  <a:txBody>
                    <a:bodyPr/>
                    <a:lstStyle/>
                    <a:p>
                      <a:pPr marL="72000" algn="l" rtl="0" fontAlgn="ctr"/>
                      <a:r>
                        <a:rPr lang="en-US" sz="1000" u="none" strike="noStrike" dirty="0">
                          <a:effectLst/>
                          <a:latin typeface="Arial" panose="020B0604020202020204" pitchFamily="34" charset="0"/>
                          <a:cs typeface="Arial" panose="020B0604020202020204" pitchFamily="34" charset="0"/>
                        </a:rPr>
                        <a:t>High insulation between primary and secondary circuits</a:t>
                      </a:r>
                    </a:p>
                    <a:p>
                      <a:pPr marL="72000" algn="l" rtl="0" fontAlgn="ctr"/>
                      <a:r>
                        <a:rPr lang="en-IN" sz="1000" u="none" strike="noStrike" dirty="0">
                          <a:effectLst/>
                          <a:latin typeface="Arial" panose="020B0604020202020204" pitchFamily="34" charset="0"/>
                          <a:cs typeface="Arial" panose="020B0604020202020204" pitchFamily="34" charset="0"/>
                        </a:rPr>
                        <a:t>Eliminates insertion loss</a:t>
                      </a:r>
                    </a:p>
                    <a:p>
                      <a:pPr marL="72000" algn="l" rtl="0" fontAlgn="ctr"/>
                      <a:r>
                        <a:rPr lang="en-US" sz="1000" u="none" strike="noStrike" dirty="0">
                          <a:effectLst/>
                          <a:latin typeface="Arial" panose="020B0604020202020204" pitchFamily="34" charset="0"/>
                          <a:cs typeface="Arial" panose="020B0604020202020204" pitchFamily="34" charset="0"/>
                        </a:rPr>
                        <a:t>Large aperture for cable up to Ø32mm</a:t>
                      </a:r>
                    </a:p>
                    <a:p>
                      <a:pPr marL="72000" algn="l" rtl="0" fontAlgn="ctr"/>
                      <a:r>
                        <a:rPr lang="en-US" sz="1000" u="none" strike="noStrike" dirty="0">
                          <a:effectLst/>
                          <a:latin typeface="Arial" panose="020B0604020202020204" pitchFamily="34" charset="0"/>
                          <a:cs typeface="Arial" panose="020B0604020202020204" pitchFamily="34" charset="0"/>
                        </a:rPr>
                        <a:t>High isolation between primary and secondary circuits</a:t>
                      </a:r>
                    </a:p>
                    <a:p>
                      <a:pPr marL="72000" algn="l" rtl="0" fontAlgn="ctr"/>
                      <a:r>
                        <a:rPr lang="en-IN" sz="1000" u="none" strike="noStrike" dirty="0">
                          <a:effectLst/>
                          <a:latin typeface="Arial" panose="020B0604020202020204" pitchFamily="34" charset="0"/>
                          <a:cs typeface="Arial" panose="020B0604020202020204" pitchFamily="34" charset="0"/>
                        </a:rPr>
                        <a:t>Extended Measuring Range</a:t>
                      </a:r>
                    </a:p>
                    <a:p>
                      <a:pPr marL="72000" algn="l" rtl="0" fontAlgn="ctr"/>
                      <a:r>
                        <a:rPr lang="en-IN" sz="1000" u="none" strike="noStrike" dirty="0">
                          <a:effectLst/>
                          <a:latin typeface="Arial" panose="020B0604020202020204" pitchFamily="34" charset="0"/>
                          <a:cs typeface="Arial" panose="020B0604020202020204" pitchFamily="34" charset="0"/>
                        </a:rPr>
                        <a:t>Open loop multi-range current transducer</a:t>
                      </a:r>
                    </a:p>
                    <a:p>
                      <a:pPr marL="72000" algn="l" rtl="0" fontAlgn="ctr"/>
                      <a:r>
                        <a:rPr lang="en-IN" sz="1000" u="none" strike="noStrike" dirty="0">
                          <a:effectLst/>
                          <a:latin typeface="Arial" panose="020B0604020202020204" pitchFamily="34" charset="0"/>
                          <a:cs typeface="Arial" panose="020B0604020202020204" pitchFamily="34" charset="0"/>
                        </a:rPr>
                        <a:t>Low electrical resistance</a:t>
                      </a:r>
                    </a:p>
                    <a:p>
                      <a:pPr marL="72000" algn="l" rtl="0" fontAlgn="ctr"/>
                      <a:r>
                        <a:rPr lang="en-IN" sz="1000" u="none" strike="noStrike" dirty="0">
                          <a:effectLst/>
                          <a:latin typeface="Arial" panose="020B0604020202020204" pitchFamily="34" charset="0"/>
                          <a:cs typeface="Arial" panose="020B0604020202020204" pitchFamily="34" charset="0"/>
                        </a:rPr>
                        <a:t>Dual supply voltage</a:t>
                      </a:r>
                    </a:p>
                    <a:p>
                      <a:pPr marL="72000" algn="l" rtl="0" fontAlgn="ctr"/>
                      <a:r>
                        <a:rPr lang="en-IN" sz="1000" u="none" strike="noStrike" dirty="0">
                          <a:effectLst/>
                          <a:latin typeface="Arial" panose="020B0604020202020204" pitchFamily="34" charset="0"/>
                          <a:cs typeface="Arial" panose="020B0604020202020204" pitchFamily="34" charset="0"/>
                        </a:rPr>
                        <a:t>Low power consumption</a:t>
                      </a:r>
                    </a:p>
                    <a:p>
                      <a:pPr marL="72000" algn="l" rtl="0" fontAlgn="ctr"/>
                      <a:r>
                        <a:rPr lang="en-IN" sz="1000" u="none" strike="noStrike" dirty="0">
                          <a:effectLst/>
                          <a:latin typeface="Arial" panose="020B0604020202020204" pitchFamily="34" charset="0"/>
                          <a:cs typeface="Arial" panose="020B0604020202020204" pitchFamily="34" charset="0"/>
                        </a:rPr>
                        <a:t>High bandwidth</a:t>
                      </a:r>
                    </a:p>
                    <a:p>
                      <a:pPr marL="72000" algn="l" rtl="0" fontAlgn="ctr"/>
                      <a:r>
                        <a:rPr lang="en-IN" sz="1000" u="none" strike="noStrike" dirty="0">
                          <a:effectLst/>
                          <a:latin typeface="Arial" panose="020B0604020202020204" pitchFamily="34" charset="0"/>
                          <a:cs typeface="Arial" panose="020B0604020202020204" pitchFamily="34" charset="0"/>
                        </a:rPr>
                        <a:t>No magnetic hysteresis</a:t>
                      </a:r>
                    </a:p>
                    <a:p>
                      <a:pPr marL="72000" algn="l" rtl="0" fontAlgn="ctr"/>
                      <a:r>
                        <a:rPr lang="en-US" sz="1000" u="none" strike="noStrike" dirty="0">
                          <a:effectLst/>
                          <a:latin typeface="Arial" panose="020B0604020202020204" pitchFamily="34" charset="0"/>
                          <a:cs typeface="Arial" panose="020B0604020202020204" pitchFamily="34" charset="0"/>
                        </a:rPr>
                        <a:t>Galvanic separation between primary and secondary</a:t>
                      </a:r>
                    </a:p>
                    <a:p>
                      <a:pPr marL="72000" algn="l" rtl="0" fontAlgn="ctr"/>
                      <a:r>
                        <a:rPr lang="en-IN" sz="1000" u="none" strike="noStrike" dirty="0">
                          <a:effectLst/>
                          <a:latin typeface="Arial" panose="020B0604020202020204" pitchFamily="34" charset="0"/>
                          <a:cs typeface="Arial" panose="020B0604020202020204" pitchFamily="34" charset="0"/>
                        </a:rPr>
                        <a:t>Insulated test voltage</a:t>
                      </a:r>
                    </a:p>
                    <a:p>
                      <a:pPr marL="72000" algn="l" rtl="0" fontAlgn="ctr"/>
                      <a:r>
                        <a:rPr lang="en-US" sz="1000" u="none" strike="noStrike" dirty="0">
                          <a:effectLst/>
                          <a:latin typeface="Arial" panose="020B0604020202020204" pitchFamily="34" charset="0"/>
                          <a:cs typeface="Arial" panose="020B0604020202020204" pitchFamily="34" charset="0"/>
                        </a:rPr>
                        <a:t>Small footprint with standard surface mount PCB mounting</a:t>
                      </a:r>
                    </a:p>
                    <a:p>
                      <a:pPr marL="72000" algn="l" rtl="0" fontAlgn="ctr"/>
                      <a:r>
                        <a:rPr lang="en-IN" sz="1000" u="none" strike="noStrike" dirty="0">
                          <a:effectLst/>
                          <a:latin typeface="Arial" panose="020B0604020202020204" pitchFamily="34" charset="0"/>
                          <a:cs typeface="Arial" panose="020B0604020202020204" pitchFamily="34" charset="0"/>
                        </a:rPr>
                        <a:t>Dual overcurrent detection</a:t>
                      </a:r>
                    </a:p>
                    <a:p>
                      <a:pPr marL="72000" algn="l" rtl="0" fontAlgn="ctr"/>
                      <a:r>
                        <a:rPr lang="en-US" sz="1000" u="none" strike="noStrike" dirty="0">
                          <a:effectLst/>
                          <a:latin typeface="Arial" panose="020B0604020202020204" pitchFamily="34" charset="0"/>
                          <a:cs typeface="Arial" panose="020B0604020202020204" pitchFamily="34" charset="0"/>
                        </a:rPr>
                        <a:t>Small size and space saving</a:t>
                      </a:r>
                    </a:p>
                    <a:p>
                      <a:pPr marL="72000" algn="l" rtl="0" fontAlgn="ctr"/>
                      <a:r>
                        <a:rPr lang="en-US" sz="1000" u="none" strike="noStrike" dirty="0">
                          <a:effectLst/>
                          <a:latin typeface="Arial" panose="020B0604020202020204" pitchFamily="34" charset="0"/>
                          <a:cs typeface="Arial" panose="020B0604020202020204" pitchFamily="34" charset="0"/>
                        </a:rPr>
                        <a:t>Only one design for wide current ratings range</a:t>
                      </a:r>
                    </a:p>
                    <a:p>
                      <a:pPr marL="72000" algn="l" rtl="0" fontAlgn="ctr"/>
                      <a:r>
                        <a:rPr lang="en-US" sz="1000" u="none" strike="noStrike" dirty="0">
                          <a:effectLst/>
                          <a:latin typeface="Arial" panose="020B0604020202020204" pitchFamily="34" charset="0"/>
                          <a:cs typeface="Arial" panose="020B0604020202020204" pitchFamily="34" charset="0"/>
                        </a:rPr>
                        <a:t>High immunity to external interference</a:t>
                      </a:r>
                    </a:p>
                    <a:p>
                      <a:pPr marL="72000" algn="l" rtl="0" fontAlgn="ctr"/>
                      <a:r>
                        <a:rPr lang="en-IN" sz="1000" u="none" strike="noStrike" dirty="0">
                          <a:effectLst/>
                          <a:latin typeface="Arial" panose="020B0604020202020204" pitchFamily="34" charset="0"/>
                          <a:cs typeface="Arial" panose="020B0604020202020204" pitchFamily="34" charset="0"/>
                        </a:rPr>
                        <a:t>Extremely low profile</a:t>
                      </a:r>
                    </a:p>
                    <a:p>
                      <a:pPr marL="72000" algn="l" rtl="0" fontAlgn="ctr"/>
                      <a:r>
                        <a:rPr lang="en-IN" sz="1000" u="none" strike="noStrike" dirty="0">
                          <a:effectLst/>
                          <a:latin typeface="Arial" panose="020B0604020202020204" pitchFamily="34" charset="0"/>
                          <a:cs typeface="Arial" panose="020B0604020202020204" pitchFamily="34" charset="0"/>
                        </a:rPr>
                        <a:t>Over-drivable </a:t>
                      </a:r>
                      <a:r>
                        <a:rPr lang="en-IN" sz="1000" u="none" strike="noStrike" dirty="0" err="1">
                          <a:effectLst/>
                          <a:latin typeface="Arial" panose="020B0604020202020204" pitchFamily="34" charset="0"/>
                          <a:cs typeface="Arial" panose="020B0604020202020204" pitchFamily="34" charset="0"/>
                        </a:rPr>
                        <a:t>Vref</a:t>
                      </a:r>
                      <a:r>
                        <a:rPr lang="en-IN" sz="1000" u="none" strike="noStrike" dirty="0">
                          <a:effectLst/>
                          <a:latin typeface="Arial" panose="020B0604020202020204" pitchFamily="34" charset="0"/>
                          <a:cs typeface="Arial" panose="020B0604020202020204" pitchFamily="34" charset="0"/>
                        </a:rPr>
                        <a:t> &amp; </a:t>
                      </a:r>
                      <a:r>
                        <a:rPr lang="en-IN" sz="1000" u="none" strike="noStrike" dirty="0" err="1">
                          <a:effectLst/>
                          <a:latin typeface="Arial" panose="020B0604020202020204" pitchFamily="34" charset="0"/>
                          <a:cs typeface="Arial" panose="020B0604020202020204" pitchFamily="34" charset="0"/>
                        </a:rPr>
                        <a:t>Uref</a:t>
                      </a:r>
                      <a:endParaRPr lang="en-IN" sz="1000" u="none" strike="noStrike" dirty="0">
                        <a:effectLst/>
                        <a:latin typeface="Arial" panose="020B0604020202020204" pitchFamily="34" charset="0"/>
                        <a:cs typeface="Arial" panose="020B0604020202020204" pitchFamily="34" charset="0"/>
                      </a:endParaRPr>
                    </a:p>
                    <a:p>
                      <a:pPr marL="72000" algn="l" rtl="0" fontAlgn="ctr"/>
                      <a:r>
                        <a:rPr lang="en-IN" sz="1000" u="none" strike="noStrike" dirty="0">
                          <a:effectLst/>
                          <a:latin typeface="Arial" panose="020B0604020202020204" pitchFamily="34" charset="0"/>
                          <a:cs typeface="Arial" panose="020B0604020202020204" pitchFamily="34" charset="0"/>
                        </a:rPr>
                        <a:t>Reinforced insulation capability</a:t>
                      </a:r>
                    </a:p>
                    <a:p>
                      <a:pPr marL="72000" algn="l" rtl="0" fontAlgn="ctr"/>
                      <a:r>
                        <a:rPr lang="en-IN" sz="1000" u="none" strike="noStrike" dirty="0">
                          <a:effectLst/>
                          <a:latin typeface="Arial" panose="020B0604020202020204" pitchFamily="34" charset="0"/>
                          <a:cs typeface="Arial" panose="020B0604020202020204" pitchFamily="34" charset="0"/>
                        </a:rPr>
                        <a:t>High resolution</a:t>
                      </a:r>
                    </a:p>
                    <a:p>
                      <a:pPr marL="72000" algn="l" rtl="0" fontAlgn="ctr"/>
                      <a:r>
                        <a:rPr lang="en-IN" sz="1000" u="none" strike="noStrike" dirty="0">
                          <a:effectLst/>
                          <a:latin typeface="Arial" panose="020B0604020202020204" pitchFamily="34" charset="0"/>
                          <a:cs typeface="Arial" panose="020B0604020202020204" pitchFamily="34" charset="0"/>
                        </a:rPr>
                        <a:t>Lightning impulse current ≤ 20 kA.</a:t>
                      </a:r>
                    </a:p>
                    <a:p>
                      <a:pPr marL="72000" algn="l" rtl="0" fontAlgn="ctr"/>
                      <a:r>
                        <a:rPr lang="en-IN" sz="1000" u="none" strike="noStrike" dirty="0">
                          <a:effectLst/>
                          <a:latin typeface="Arial" panose="020B0604020202020204" pitchFamily="34" charset="0"/>
                          <a:cs typeface="Arial" panose="020B0604020202020204" pitchFamily="34" charset="0"/>
                        </a:rPr>
                        <a:t>High insulation capability</a:t>
                      </a:r>
                    </a:p>
                    <a:p>
                      <a:pPr marL="72000" algn="l" rtl="0" fontAlgn="ctr"/>
                      <a:r>
                        <a:rPr lang="en-IN" sz="1000" u="none" strike="noStrike" dirty="0">
                          <a:effectLst/>
                          <a:latin typeface="Arial" panose="020B0604020202020204" pitchFamily="34" charset="0"/>
                          <a:cs typeface="Arial" panose="020B0604020202020204" pitchFamily="34" charset="0"/>
                        </a:rPr>
                        <a:t>Fast Response</a:t>
                      </a:r>
                    </a:p>
                    <a:p>
                      <a:pPr marL="72000" algn="l" rtl="0" fontAlgn="ctr"/>
                      <a:r>
                        <a:rPr lang="en-US" sz="1000" u="none" strike="noStrike" dirty="0">
                          <a:effectLst/>
                          <a:latin typeface="Arial" panose="020B0604020202020204" pitchFamily="34" charset="0"/>
                          <a:cs typeface="Arial" panose="020B0604020202020204" pitchFamily="34" charset="0"/>
                        </a:rPr>
                        <a:t>High cut-off frequency &gt; 1 MHz</a:t>
                      </a:r>
                    </a:p>
                    <a:p>
                      <a:pPr marL="72000" algn="l" rtl="0" fontAlgn="ctr"/>
                      <a:r>
                        <a:rPr lang="en-IN" sz="1000" u="none" strike="noStrike" dirty="0">
                          <a:effectLst/>
                          <a:latin typeface="Arial" panose="020B0604020202020204" pitchFamily="34" charset="0"/>
                          <a:cs typeface="Arial" panose="020B0604020202020204" pitchFamily="34" charset="0"/>
                        </a:rPr>
                        <a:t>Very good linearity, and accuracy</a:t>
                      </a:r>
                    </a:p>
                    <a:p>
                      <a:pPr marL="72000" algn="l" rtl="0" fontAlgn="ctr"/>
                      <a:r>
                        <a:rPr lang="en-IN" sz="1000" u="none" strike="noStrike" dirty="0">
                          <a:effectLst/>
                          <a:latin typeface="Arial" panose="020B0604020202020204" pitchFamily="34" charset="0"/>
                          <a:cs typeface="Arial" panose="020B0604020202020204" pitchFamily="34" charset="0"/>
                        </a:rPr>
                        <a:t>Low temperature drift</a:t>
                      </a:r>
                    </a:p>
                    <a:p>
                      <a:pPr marL="72000" algn="l" rtl="0" fontAlgn="ctr"/>
                      <a:r>
                        <a:rPr lang="en-IN" sz="1000" u="none" strike="noStrike" dirty="0">
                          <a:effectLst/>
                          <a:latin typeface="Arial" panose="020B0604020202020204" pitchFamily="34" charset="0"/>
                          <a:cs typeface="Arial" panose="020B0604020202020204" pitchFamily="34" charset="0"/>
                        </a:rPr>
                        <a:t>Wide frequency bandwidth</a:t>
                      </a:r>
                    </a:p>
                    <a:p>
                      <a:pPr marL="72000" algn="l" rtl="0" fontAlgn="ctr"/>
                      <a:r>
                        <a:rPr lang="en-US" sz="1000" u="none" strike="noStrike" dirty="0">
                          <a:effectLst/>
                          <a:latin typeface="Arial" panose="020B0604020202020204" pitchFamily="34" charset="0"/>
                          <a:cs typeface="Arial" panose="020B0604020202020204" pitchFamily="34" charset="0"/>
                        </a:rPr>
                        <a:t>Easy to mount split core with automatic handling system</a:t>
                      </a:r>
                      <a:endParaRPr lang="en-US" sz="1000" b="0" i="0" u="none" strike="noStrike" dirty="0">
                        <a:solidFill>
                          <a:srgbClr val="000000"/>
                        </a:solidFill>
                        <a:effectLst/>
                        <a:latin typeface="Arial" panose="020B0604020202020204" pitchFamily="34" charset="0"/>
                        <a:cs typeface="Arial" panose="020B0604020202020204" pitchFamily="34" charset="0"/>
                      </a:endParaRPr>
                    </a:p>
                    <a:p>
                      <a:pPr marL="72000"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 IEC 61010-1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 2001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61326-1: 2005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61800-5-1: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62368-1:2018</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1577: 2014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62368: 2019</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61000-6-2:2016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61477-1:2012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2006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61326-1: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60950-1: 2005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61010-2-30: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1998</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1999</a:t>
                      </a:r>
                    </a:p>
                  </a:txBody>
                  <a:tcPr marL="9525" marR="9525" marT="9525" marB="0" anchor="ctr"/>
                </a:tc>
                <a:extLst>
                  <a:ext uri="{0D108BD9-81ED-4DB2-BD59-A6C34878D82A}">
                    <a16:rowId xmlns:a16="http://schemas.microsoft.com/office/drawing/2014/main" val="3962460239"/>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endParaRPr lang="en-IN" sz="1400" dirty="0">
              <a:solidFill>
                <a:schemeClr val="tx1"/>
              </a:solidFill>
              <a:latin typeface="Arial" panose="020B0604020202020204" pitchFamily="34" charset="0"/>
            </a:endParaRPr>
          </a:p>
        </p:txBody>
      </p:sp>
      <p:sp>
        <p:nvSpPr>
          <p:cNvPr id="18" name="TextBox 22">
            <a:extLst>
              <a:ext uri="{FF2B5EF4-FFF2-40B4-BE49-F238E27FC236}">
                <a16:creationId xmlns:a16="http://schemas.microsoft.com/office/drawing/2014/main" id="{C4DFF28E-6A9A-5CC4-6B03-15032732BD05}"/>
              </a:ext>
            </a:extLst>
          </p:cNvPr>
          <p:cNvSpPr txBox="1"/>
          <p:nvPr/>
        </p:nvSpPr>
        <p:spPr>
          <a:xfrm>
            <a:off x="5552663" y="6481734"/>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23D2256E-4D62-480E-FE0E-07D5EAF4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116538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60E7C51-6300-838C-9A6B-33E72E08920C}"/>
              </a:ext>
            </a:extLst>
          </p:cNvPr>
          <p:cNvGraphicFramePr>
            <a:graphicFrameLocks noGrp="1"/>
          </p:cNvGraphicFramePr>
          <p:nvPr>
            <p:extLst>
              <p:ext uri="{D42A27DB-BD31-4B8C-83A1-F6EECF244321}">
                <p14:modId xmlns:p14="http://schemas.microsoft.com/office/powerpoint/2010/main" val="3309333822"/>
              </p:ext>
            </p:extLst>
          </p:nvPr>
        </p:nvGraphicFramePr>
        <p:xfrm>
          <a:off x="107446" y="722036"/>
          <a:ext cx="8929110" cy="5833781"/>
        </p:xfrm>
        <a:graphic>
          <a:graphicData uri="http://schemas.openxmlformats.org/drawingml/2006/table">
            <a:tbl>
              <a:tblPr>
                <a:tableStyleId>{5C22544A-7EE6-4342-B048-85BDC9FD1C3A}</a:tableStyleId>
              </a:tblPr>
              <a:tblGrid>
                <a:gridCol w="1087895">
                  <a:extLst>
                    <a:ext uri="{9D8B030D-6E8A-4147-A177-3AD203B41FA5}">
                      <a16:colId xmlns:a16="http://schemas.microsoft.com/office/drawing/2014/main" val="1651962520"/>
                    </a:ext>
                  </a:extLst>
                </a:gridCol>
                <a:gridCol w="980365">
                  <a:extLst>
                    <a:ext uri="{9D8B030D-6E8A-4147-A177-3AD203B41FA5}">
                      <a16:colId xmlns:a16="http://schemas.microsoft.com/office/drawing/2014/main" val="2067850038"/>
                    </a:ext>
                  </a:extLst>
                </a:gridCol>
                <a:gridCol w="2751969">
                  <a:extLst>
                    <a:ext uri="{9D8B030D-6E8A-4147-A177-3AD203B41FA5}">
                      <a16:colId xmlns:a16="http://schemas.microsoft.com/office/drawing/2014/main" val="2663138715"/>
                    </a:ext>
                  </a:extLst>
                </a:gridCol>
                <a:gridCol w="2603156">
                  <a:extLst>
                    <a:ext uri="{9D8B030D-6E8A-4147-A177-3AD203B41FA5}">
                      <a16:colId xmlns:a16="http://schemas.microsoft.com/office/drawing/2014/main" val="1694420502"/>
                    </a:ext>
                  </a:extLst>
                </a:gridCol>
                <a:gridCol w="1505725">
                  <a:extLst>
                    <a:ext uri="{9D8B030D-6E8A-4147-A177-3AD203B41FA5}">
                      <a16:colId xmlns:a16="http://schemas.microsoft.com/office/drawing/2014/main" val="1784492798"/>
                    </a:ext>
                  </a:extLst>
                </a:gridCol>
              </a:tblGrid>
              <a:tr h="137032">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extLst>
                  <a:ext uri="{0D108BD9-81ED-4DB2-BD59-A6C34878D82A}">
                    <a16:rowId xmlns:a16="http://schemas.microsoft.com/office/drawing/2014/main" val="3082600676"/>
                  </a:ext>
                </a:extLst>
              </a:tr>
              <a:tr h="1073262">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Eta (Hall Effect)</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LAS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Excellent accuracy</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Very good linearity</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temperature drift</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Optimized response time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No insertion losses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Current overload capability.</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EN 50178: 1997</a:t>
                      </a:r>
                    </a:p>
                  </a:txBody>
                  <a:tcPr marL="9525" marR="9525" marT="9525" marB="0" anchor="ctr"/>
                </a:tc>
                <a:extLst>
                  <a:ext uri="{0D108BD9-81ED-4DB2-BD59-A6C34878D82A}">
                    <a16:rowId xmlns:a16="http://schemas.microsoft.com/office/drawing/2014/main" val="3962460239"/>
                  </a:ext>
                </a:extLst>
              </a:tr>
              <a:tr h="673909">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Fluxgate</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CAB-SF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Hybrid and electric vehicle battery pack</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Conventional lead-acid batteries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Accurate current measurement for battery management applications (SOC, SOH, SOF, </a:t>
                      </a:r>
                      <a:r>
                        <a:rPr lang="en-US" sz="1000" b="0" i="0" u="none" strike="noStrike" dirty="0" err="1">
                          <a:solidFill>
                            <a:srgbClr val="000000"/>
                          </a:solidFill>
                          <a:effectLst/>
                          <a:latin typeface="Arial" panose="020B0604020202020204" pitchFamily="34" charset="0"/>
                          <a:cs typeface="Arial" panose="020B0604020202020204" pitchFamily="34" charset="0"/>
                        </a:rPr>
                        <a:t>etc</a:t>
                      </a:r>
                      <a:r>
                        <a:rPr lang="en-US" sz="1000" b="0" i="0" u="none" strike="noStrike" dirty="0">
                          <a:solidFill>
                            <a:srgbClr val="000000"/>
                          </a:solidFill>
                          <a:effectLst/>
                          <a:latin typeface="Arial" panose="020B0604020202020204" pitchFamily="34" charset="0"/>
                          <a:cs typeface="Arial" panose="020B0604020202020204" pitchFamily="34" charset="0"/>
                        </a:rPr>
                        <a:t>).</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Offset below 10 mA</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Total error [−40 °C to 85 °C] 0.5 % typical total error at 1-sigma 0.8 % total error at 3-sigma</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Full galvanic separation.</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IEC60068-2-60 (12/1996)</a:t>
                      </a:r>
                    </a:p>
                  </a:txBody>
                  <a:tcPr marL="9525" marR="9525" marT="9525" marB="0" anchor="ctr"/>
                </a:tc>
                <a:extLst>
                  <a:ext uri="{0D108BD9-81ED-4DB2-BD59-A6C34878D82A}">
                    <a16:rowId xmlns:a16="http://schemas.microsoft.com/office/drawing/2014/main" val="3783737339"/>
                  </a:ext>
                </a:extLst>
              </a:tr>
              <a:tr h="1738851">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Isolation Amplifier</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DVC-UI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DVC-P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DVC-B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DVC series</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AC variable speed and servo motor drives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Single or three phase inverters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Auxiliary converters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Substations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Low consumption and low losses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Compact design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low sensitivity to common mode voltage variations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Excellent accuracy (offset, sensitivity,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Fast delay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interferences</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50155: 2021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62497-1: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61000-6-4: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2005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61800-5-1: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2018.</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61000-6-3: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2018</a:t>
                      </a:r>
                    </a:p>
                  </a:txBody>
                  <a:tcPr marL="9525" marR="9525" marT="9525" marB="0" anchor="ctr"/>
                </a:tc>
                <a:extLst>
                  <a:ext uri="{0D108BD9-81ED-4DB2-BD59-A6C34878D82A}">
                    <a16:rowId xmlns:a16="http://schemas.microsoft.com/office/drawing/2014/main" val="1169958645"/>
                  </a:ext>
                </a:extLst>
              </a:tr>
              <a:tr h="1472616">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Integrator</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AI-PMUL series</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MV/LV substations: transformer condition monitoring</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measurement: current measurement for active power calculation</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Building sub-metering: energy efficiency monitoring, consumption analysis and cost allocation</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quality monitoring: electrical loads and distribution system equipment</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Fault Detection, Isolation and Repair (FDIR)</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Remote Terminal Units (RTU)</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Compact design for DIN rail assembly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accuracy Class 0.5 (IEC 61869-2)</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Setup by user via Select / Edit buttons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Clear status indication via bi-color led</a:t>
                      </a:r>
                    </a:p>
                  </a:txBody>
                  <a:tcPr marL="9525" marR="9525" marT="9525" marB="0" anchor="ctr"/>
                </a:tc>
                <a:tc>
                  <a:txBody>
                    <a:bodyPr/>
                    <a:lstStyle/>
                    <a:p>
                      <a:pPr marL="72000" algn="l" fontAlgn="ctr"/>
                      <a:r>
                        <a:rPr lang="pl-PL" sz="1000" b="0" i="0" u="none" strike="noStrike" dirty="0">
                          <a:solidFill>
                            <a:srgbClr val="000000"/>
                          </a:solidFill>
                          <a:effectLst/>
                          <a:latin typeface="Arial" panose="020B0604020202020204" pitchFamily="34" charset="0"/>
                          <a:cs typeface="Arial" panose="020B0604020202020204" pitchFamily="34" charset="0"/>
                        </a:rPr>
                        <a:t>IEC 61010-1: 2010</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IEC 61326-1: 2012</a:t>
                      </a:r>
                    </a:p>
                  </a:txBody>
                  <a:tcPr marL="9525" marR="9525" marT="9525" marB="0" anchor="ctr"/>
                </a:tc>
                <a:extLst>
                  <a:ext uri="{0D108BD9-81ED-4DB2-BD59-A6C34878D82A}">
                    <a16:rowId xmlns:a16="http://schemas.microsoft.com/office/drawing/2014/main" val="1905756657"/>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endParaRPr lang="en-IN" sz="1400" dirty="0">
              <a:solidFill>
                <a:schemeClr val="tx1"/>
              </a:solidFill>
              <a:latin typeface="Arial" panose="020B0604020202020204" pitchFamily="34" charset="0"/>
            </a:endParaRPr>
          </a:p>
        </p:txBody>
      </p:sp>
      <p:sp>
        <p:nvSpPr>
          <p:cNvPr id="18" name="TextBox 22">
            <a:extLst>
              <a:ext uri="{FF2B5EF4-FFF2-40B4-BE49-F238E27FC236}">
                <a16:creationId xmlns:a16="http://schemas.microsoft.com/office/drawing/2014/main" id="{C4DFF28E-6A9A-5CC4-6B03-15032732BD05}"/>
              </a:ext>
            </a:extLst>
          </p:cNvPr>
          <p:cNvSpPr txBox="1"/>
          <p:nvPr/>
        </p:nvSpPr>
        <p:spPr>
          <a:xfrm>
            <a:off x="5545837" y="6495912"/>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8087DCCA-0E98-738A-7EF5-5118E1D52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135374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60E7C51-6300-838C-9A6B-33E72E08920C}"/>
              </a:ext>
            </a:extLst>
          </p:cNvPr>
          <p:cNvGraphicFramePr>
            <a:graphicFrameLocks noGrp="1"/>
          </p:cNvGraphicFramePr>
          <p:nvPr>
            <p:extLst>
              <p:ext uri="{D42A27DB-BD31-4B8C-83A1-F6EECF244321}">
                <p14:modId xmlns:p14="http://schemas.microsoft.com/office/powerpoint/2010/main" val="3459623501"/>
              </p:ext>
            </p:extLst>
          </p:nvPr>
        </p:nvGraphicFramePr>
        <p:xfrm>
          <a:off x="107446" y="881061"/>
          <a:ext cx="8929110" cy="5376581"/>
        </p:xfrm>
        <a:graphic>
          <a:graphicData uri="http://schemas.openxmlformats.org/drawingml/2006/table">
            <a:tbl>
              <a:tblPr>
                <a:tableStyleId>{5C22544A-7EE6-4342-B048-85BDC9FD1C3A}</a:tableStyleId>
              </a:tblPr>
              <a:tblGrid>
                <a:gridCol w="1078122">
                  <a:extLst>
                    <a:ext uri="{9D8B030D-6E8A-4147-A177-3AD203B41FA5}">
                      <a16:colId xmlns:a16="http://schemas.microsoft.com/office/drawing/2014/main" val="1651962520"/>
                    </a:ext>
                  </a:extLst>
                </a:gridCol>
                <a:gridCol w="1112595">
                  <a:extLst>
                    <a:ext uri="{9D8B030D-6E8A-4147-A177-3AD203B41FA5}">
                      <a16:colId xmlns:a16="http://schemas.microsoft.com/office/drawing/2014/main" val="2067850038"/>
                    </a:ext>
                  </a:extLst>
                </a:gridCol>
                <a:gridCol w="2483260">
                  <a:extLst>
                    <a:ext uri="{9D8B030D-6E8A-4147-A177-3AD203B41FA5}">
                      <a16:colId xmlns:a16="http://schemas.microsoft.com/office/drawing/2014/main" val="2663138715"/>
                    </a:ext>
                  </a:extLst>
                </a:gridCol>
                <a:gridCol w="2416495">
                  <a:extLst>
                    <a:ext uri="{9D8B030D-6E8A-4147-A177-3AD203B41FA5}">
                      <a16:colId xmlns:a16="http://schemas.microsoft.com/office/drawing/2014/main" val="1694420502"/>
                    </a:ext>
                  </a:extLst>
                </a:gridCol>
                <a:gridCol w="1838638">
                  <a:extLst>
                    <a:ext uri="{9D8B030D-6E8A-4147-A177-3AD203B41FA5}">
                      <a16:colId xmlns:a16="http://schemas.microsoft.com/office/drawing/2014/main" val="1784492798"/>
                    </a:ext>
                  </a:extLst>
                </a:gridCol>
              </a:tblGrid>
              <a:tr h="123937">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extLst>
                  <a:ext uri="{0D108BD9-81ED-4DB2-BD59-A6C34878D82A}">
                    <a16:rowId xmlns:a16="http://schemas.microsoft.com/office/drawing/2014/main" val="3082600676"/>
                  </a:ext>
                </a:extLst>
              </a:tr>
              <a:tr h="850303">
                <a:tc>
                  <a:txBody>
                    <a:bodyPr/>
                    <a:lstStyle/>
                    <a:p>
                      <a:pPr marL="72000" algn="l" fontAlgn="ctr">
                        <a:spcBef>
                          <a:spcPts val="0"/>
                        </a:spcBef>
                      </a:pPr>
                      <a:r>
                        <a:rPr lang="en-IN" sz="1000" b="0" i="0" u="none" strike="noStrike">
                          <a:solidFill>
                            <a:srgbClr val="000000"/>
                          </a:solidFill>
                          <a:effectLst/>
                          <a:latin typeface="Arial" panose="020B0604020202020204" pitchFamily="34" charset="0"/>
                          <a:cs typeface="Arial" panose="020B0604020202020204" pitchFamily="34" charset="0"/>
                        </a:rPr>
                        <a:t>Air-Core</a:t>
                      </a:r>
                    </a:p>
                  </a:txBody>
                  <a:tcPr marL="9525" marR="9525" marT="9525" marB="0" anchor="ctr"/>
                </a:tc>
                <a:tc>
                  <a:txBody>
                    <a:bodyPr/>
                    <a:lstStyle/>
                    <a:p>
                      <a:pPr marL="72000" algn="l" fontAlgn="ctr">
                        <a:spcBef>
                          <a:spcPts val="0"/>
                        </a:spcBef>
                      </a:pPr>
                      <a:r>
                        <a:rPr lang="en-US" sz="1000" b="0" i="0" u="none" strike="noStrike">
                          <a:solidFill>
                            <a:srgbClr val="000000"/>
                          </a:solidFill>
                          <a:effectLst/>
                          <a:latin typeface="Arial" panose="020B0604020202020204" pitchFamily="34" charset="0"/>
                          <a:cs typeface="Arial" panose="020B0604020202020204" pitchFamily="34" charset="0"/>
                        </a:rPr>
                        <a:t>ATO1B1I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ATO1B225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ATO1B333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ATO1B420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ATO2B1I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ATO2B225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ATO2B333 series</a:t>
                      </a:r>
                    </a:p>
                  </a:txBody>
                  <a:tcPr marL="9525" marR="9525" marT="9525" marB="0" anchor="ctr"/>
                </a:tc>
                <a:tc>
                  <a:txBody>
                    <a:bodyPr/>
                    <a:lstStyle/>
                    <a:p>
                      <a:pPr marL="72000" algn="l" rtl="0" fontAlgn="ctr">
                        <a:spcBef>
                          <a:spcPts val="0"/>
                        </a:spcBef>
                      </a:pPr>
                      <a:r>
                        <a:rPr lang="en-US" sz="1000" b="0" i="0" u="none" strike="noStrike">
                          <a:solidFill>
                            <a:srgbClr val="000000"/>
                          </a:solidFill>
                          <a:effectLst/>
                          <a:latin typeface="Arial" panose="020B0604020202020204" pitchFamily="34" charset="0"/>
                          <a:cs typeface="Arial" panose="020B0604020202020204" pitchFamily="34" charset="0"/>
                        </a:rPr>
                        <a:t>Hybrid inverter (Home Energy Storage)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Metering</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Building Sub-Metering</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Quality Monitoring</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Distributed Measurement Systems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Condition Monitoring </a:t>
                      </a:r>
                    </a:p>
                  </a:txBody>
                  <a:tcPr marL="9525" marR="9525" marT="9525" marB="0" anchor="ctr"/>
                </a:tc>
                <a:tc>
                  <a:txBody>
                    <a:bodyPr/>
                    <a:lstStyle/>
                    <a:p>
                      <a:pPr marL="72000" algn="l" rtl="0" fontAlgn="ctr">
                        <a:spcBef>
                          <a:spcPts val="0"/>
                        </a:spcBef>
                      </a:pPr>
                      <a:r>
                        <a:rPr lang="en-US" sz="1000" b="0" i="0" u="none" strike="noStrike" dirty="0">
                          <a:solidFill>
                            <a:srgbClr val="000000"/>
                          </a:solidFill>
                          <a:effectLst/>
                          <a:latin typeface="Arial" panose="020B0604020202020204" pitchFamily="34" charset="0"/>
                          <a:cs typeface="Arial" panose="020B0604020202020204" pitchFamily="34" charset="0"/>
                        </a:rPr>
                        <a:t>No interruption of electricity during installation on insulated conductors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Quick, non-intrusive and easy setup</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Provide a calibrated output</a:t>
                      </a:r>
                    </a:p>
                  </a:txBody>
                  <a:tcPr marL="9525" marR="9525" marT="9525" marB="0" anchor="ctr"/>
                </a:tc>
                <a:tc>
                  <a:txBody>
                    <a:bodyPr/>
                    <a:lstStyle/>
                    <a:p>
                      <a:pPr marL="72000" algn="l" rtl="0" fontAlgn="ctr">
                        <a:spcBef>
                          <a:spcPts val="0"/>
                        </a:spcBef>
                      </a:pP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61010-031 ed1.1: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61869-1 ed1.0: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61869-2: ed1.0: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61869-6: draft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61869-10: draft 2016  </a:t>
                      </a:r>
                    </a:p>
                  </a:txBody>
                  <a:tcPr marL="9525" marR="9525" marT="9525" marB="0" anchor="ctr"/>
                </a:tc>
                <a:extLst>
                  <a:ext uri="{0D108BD9-81ED-4DB2-BD59-A6C34878D82A}">
                    <a16:rowId xmlns:a16="http://schemas.microsoft.com/office/drawing/2014/main" val="3962460239"/>
                  </a:ext>
                </a:extLst>
              </a:tr>
              <a:tr h="1813478">
                <a:tc>
                  <a:txBody>
                    <a:bodyPr/>
                    <a:lstStyle/>
                    <a:p>
                      <a:pPr marL="72000" algn="l" fontAlgn="ctr">
                        <a:spcBef>
                          <a:spcPts val="0"/>
                        </a:spcBef>
                      </a:pPr>
                      <a:r>
                        <a:rPr lang="en-IN" sz="1000" b="0" i="0" u="none" strike="noStrike">
                          <a:solidFill>
                            <a:srgbClr val="000000"/>
                          </a:solidFill>
                          <a:effectLst/>
                          <a:latin typeface="Arial" panose="020B0604020202020204" pitchFamily="34" charset="0"/>
                          <a:cs typeface="Arial" panose="020B0604020202020204" pitchFamily="34" charset="0"/>
                        </a:rPr>
                        <a:t>Air-Core (Current Transformer)</a:t>
                      </a:r>
                    </a:p>
                  </a:txBody>
                  <a:tcPr marL="9525" marR="9525" marT="9525" marB="0" anchor="ctr"/>
                </a:tc>
                <a:tc>
                  <a:txBody>
                    <a:bodyPr/>
                    <a:lstStyle/>
                    <a:p>
                      <a:pPr marL="72000" algn="l" fontAlgn="ctr">
                        <a:spcBef>
                          <a:spcPts val="0"/>
                        </a:spcBef>
                      </a:pPr>
                      <a:r>
                        <a:rPr lang="en-IN" sz="1000" b="0" i="0" u="none" strike="noStrike">
                          <a:solidFill>
                            <a:srgbClr val="000000"/>
                          </a:solidFill>
                          <a:effectLst/>
                          <a:latin typeface="Arial" panose="020B0604020202020204" pitchFamily="34" charset="0"/>
                          <a:cs typeface="Arial" panose="020B0604020202020204" pitchFamily="34" charset="0"/>
                        </a:rPr>
                        <a:t>AK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AKR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AT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ATO1B1I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ATO1B225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ATO1B333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ATO1B420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ATO2B1I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ATO2B225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ATO2B333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TT-SD series</a:t>
                      </a:r>
                    </a:p>
                  </a:txBody>
                  <a:tcPr marL="9525" marR="9525" marT="9525" marB="0" anchor="ctr"/>
                </a:tc>
                <a:tc>
                  <a:txBody>
                    <a:bodyPr/>
                    <a:lstStyle/>
                    <a:p>
                      <a:pPr marL="72000" algn="l" rtl="0" fontAlgn="ctr">
                        <a:spcBef>
                          <a:spcPts val="0"/>
                        </a:spcBef>
                      </a:pPr>
                      <a:r>
                        <a:rPr lang="en-IN" sz="1000" b="0" i="0" u="none" strike="noStrike" dirty="0">
                          <a:solidFill>
                            <a:srgbClr val="000000"/>
                          </a:solidFill>
                          <a:effectLst/>
                          <a:latin typeface="Arial" panose="020B0604020202020204" pitchFamily="34" charset="0"/>
                          <a:cs typeface="Arial" panose="020B0604020202020204" pitchFamily="34" charset="0"/>
                        </a:rPr>
                        <a:t>Automation Systems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Data Loggers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Panel Meters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VFD Controlled Loads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SCR Controlled Loads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Switching Power Supplier and Electronic Ballasts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Automation and Supervision</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Safety and Condition Monitoring</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Hybrid inverter (Home Energy Storage)</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Power Metering</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Building Sub-Metering</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Power Quality Monitoring</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Distributed Measurement Systems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Condition Monitoring </a:t>
                      </a:r>
                    </a:p>
                  </a:txBody>
                  <a:tcPr marL="9525" marR="9525" marT="9525" marB="0" anchor="ctr"/>
                </a:tc>
                <a:tc>
                  <a:txBody>
                    <a:bodyPr/>
                    <a:lstStyle/>
                    <a:p>
                      <a:pPr marL="72000" algn="l" rtl="0" fontAlgn="ctr">
                        <a:spcBef>
                          <a:spcPts val="0"/>
                        </a:spcBef>
                      </a:pPr>
                      <a:r>
                        <a:rPr lang="en-US" sz="1000" b="0" i="0" u="none" strike="noStrike">
                          <a:solidFill>
                            <a:srgbClr val="000000"/>
                          </a:solidFill>
                          <a:effectLst/>
                          <a:latin typeface="Arial" panose="020B0604020202020204" pitchFamily="34" charset="0"/>
                          <a:cs typeface="Arial" panose="020B0604020202020204" pitchFamily="34" charset="0"/>
                        </a:rPr>
                        <a:t>Large Aperture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Insulation Between Primary and Secondary Circuits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Compact case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Cost-effective solution</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No interruption of electricity during installation on insulated conductors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Quick, non-intrusive and easy setup</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Provide a calibrated output</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accuracy and low phase shift</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Easy installation</a:t>
                      </a:r>
                    </a:p>
                  </a:txBody>
                  <a:tcPr marL="9525" marR="9525" marT="9525" marB="0" anchor="ctr"/>
                </a:tc>
                <a:tc>
                  <a:txBody>
                    <a:bodyPr/>
                    <a:lstStyle/>
                    <a:p>
                      <a:pPr marL="72000" algn="l" rtl="0" fontAlgn="ctr">
                        <a:spcBef>
                          <a:spcPts val="0"/>
                        </a:spcBef>
                      </a:pPr>
                      <a:r>
                        <a:rPr lang="en-IN" sz="1000" b="0" i="0" u="none" strike="noStrike">
                          <a:solidFill>
                            <a:srgbClr val="000000"/>
                          </a:solidFill>
                          <a:effectLst/>
                          <a:latin typeface="Arial" panose="020B0604020202020204" pitchFamily="34" charset="0"/>
                          <a:cs typeface="Arial" panose="020B0604020202020204" pitchFamily="34" charset="0"/>
                        </a:rPr>
                        <a:t>IEC 61010-1: 2001</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IEC 61326-1: 2005</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IEC 61010-1</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IEC 61326-1</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IEC 61010-031 ed1.1: 2012</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IEC 61869-1 ed1.0: 2007</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IEC 61869-2: ed1.0: 2012</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IEC 61869-6: draft 2016</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UL 508: 2013</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IEC 61869-10: draft 2016</a:t>
                      </a:r>
                    </a:p>
                  </a:txBody>
                  <a:tcPr marL="9525" marR="9525" marT="9525" marB="0" anchor="ctr"/>
                </a:tc>
                <a:extLst>
                  <a:ext uri="{0D108BD9-81ED-4DB2-BD59-A6C34878D82A}">
                    <a16:rowId xmlns:a16="http://schemas.microsoft.com/office/drawing/2014/main" val="3783737339"/>
                  </a:ext>
                </a:extLst>
              </a:tr>
              <a:tr h="729906">
                <a:tc>
                  <a:txBody>
                    <a:bodyPr/>
                    <a:lstStyle/>
                    <a:p>
                      <a:pPr marL="72000" algn="l" fontAlgn="ctr">
                        <a:spcBef>
                          <a:spcPts val="0"/>
                        </a:spcBef>
                      </a:pPr>
                      <a:r>
                        <a:rPr lang="en-IN" sz="1000" b="0" i="0" u="none" strike="noStrike" dirty="0">
                          <a:solidFill>
                            <a:srgbClr val="000000"/>
                          </a:solidFill>
                          <a:effectLst/>
                          <a:latin typeface="Arial" panose="020B0604020202020204" pitchFamily="34" charset="0"/>
                          <a:cs typeface="Arial" panose="020B0604020202020204" pitchFamily="34" charset="0"/>
                        </a:rPr>
                        <a:t>Air-Core (Prime)</a:t>
                      </a:r>
                    </a:p>
                  </a:txBody>
                  <a:tcPr marL="9525" marR="9525" marT="9525" marB="0" anchor="ctr"/>
                </a:tc>
                <a:tc>
                  <a:txBody>
                    <a:bodyPr/>
                    <a:lstStyle/>
                    <a:p>
                      <a:pPr marL="72000" algn="l" fontAlgn="ctr">
                        <a:spcBef>
                          <a:spcPts val="0"/>
                        </a:spcBef>
                      </a:pPr>
                      <a:r>
                        <a:rPr lang="en-IN" sz="1000" b="0" i="0" u="none" strike="noStrike">
                          <a:solidFill>
                            <a:srgbClr val="000000"/>
                          </a:solidFill>
                          <a:effectLst/>
                          <a:latin typeface="Arial" panose="020B0604020202020204" pitchFamily="34" charset="0"/>
                          <a:cs typeface="Arial" panose="020B0604020202020204" pitchFamily="34" charset="0"/>
                        </a:rPr>
                        <a:t>AP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APR series</a:t>
                      </a:r>
                    </a:p>
                  </a:txBody>
                  <a:tcPr marL="9525" marR="9525" marT="9525" marB="0" anchor="ctr"/>
                </a:tc>
                <a:tc>
                  <a:txBody>
                    <a:bodyPr/>
                    <a:lstStyle/>
                    <a:p>
                      <a:pPr marL="72000" algn="l" rtl="0" fontAlgn="ctr">
                        <a:spcBef>
                          <a:spcPts val="0"/>
                        </a:spcBef>
                      </a:pPr>
                      <a:r>
                        <a:rPr lang="en-US" sz="1000" b="0" i="0" u="none" strike="noStrike">
                          <a:solidFill>
                            <a:srgbClr val="000000"/>
                          </a:solidFill>
                          <a:effectLst/>
                          <a:latin typeface="Arial" panose="020B0604020202020204" pitchFamily="34" charset="0"/>
                          <a:cs typeface="Arial" panose="020B0604020202020204" pitchFamily="34" charset="0"/>
                        </a:rPr>
                        <a:t>Automation Systems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Panel Meters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VFD Controlled Loads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SCR Controlled Loads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Switching Power Supplier and Electronic Ballasts</a:t>
                      </a:r>
                    </a:p>
                  </a:txBody>
                  <a:tcPr marL="9525" marR="9525" marT="9525" marB="0" anchor="ctr"/>
                </a:tc>
                <a:tc>
                  <a:txBody>
                    <a:bodyPr/>
                    <a:lstStyle/>
                    <a:p>
                      <a:pPr marL="72000" algn="l" rtl="0" fontAlgn="ctr">
                        <a:spcBef>
                          <a:spcPts val="0"/>
                        </a:spcBef>
                      </a:pPr>
                      <a:r>
                        <a:rPr lang="en-US" sz="1000" b="0" i="0" u="none" strike="noStrike">
                          <a:solidFill>
                            <a:srgbClr val="000000"/>
                          </a:solidFill>
                          <a:effectLst/>
                          <a:latin typeface="Arial" panose="020B0604020202020204" pitchFamily="34" charset="0"/>
                          <a:cs typeface="Arial" panose="020B0604020202020204" pitchFamily="34" charset="0"/>
                        </a:rPr>
                        <a:t>Large Aperture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Insulation Between Primary and Secondary Circuits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Easy to Mount</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Eliminates Insertion Loss</a:t>
                      </a:r>
                    </a:p>
                  </a:txBody>
                  <a:tcPr marL="9525" marR="9525" marT="9525" marB="0" anchor="ctr"/>
                </a:tc>
                <a:tc>
                  <a:txBody>
                    <a:bodyPr/>
                    <a:lstStyle/>
                    <a:p>
                      <a:pPr marL="72000" algn="l" rtl="0" fontAlgn="ctr">
                        <a:spcBef>
                          <a:spcPts val="0"/>
                        </a:spcBef>
                      </a:pPr>
                      <a:r>
                        <a:rPr lang="en-IN" sz="1000" b="0" i="0" u="none" strike="noStrike" dirty="0">
                          <a:solidFill>
                            <a:srgbClr val="000000"/>
                          </a:solidFill>
                          <a:effectLst/>
                          <a:latin typeface="Arial" panose="020B0604020202020204" pitchFamily="34" charset="0"/>
                          <a:cs typeface="Arial" panose="020B0604020202020204" pitchFamily="34" charset="0"/>
                        </a:rPr>
                        <a:t>IEC 61010-1</a:t>
                      </a:r>
                    </a:p>
                  </a:txBody>
                  <a:tcPr marL="9525" marR="9525" marT="9525" marB="0" anchor="ctr"/>
                </a:tc>
                <a:extLst>
                  <a:ext uri="{0D108BD9-81ED-4DB2-BD59-A6C34878D82A}">
                    <a16:rowId xmlns:a16="http://schemas.microsoft.com/office/drawing/2014/main" val="1169958645"/>
                  </a:ext>
                </a:extLst>
              </a:tr>
              <a:tr h="729906">
                <a:tc>
                  <a:txBody>
                    <a:bodyPr/>
                    <a:lstStyle/>
                    <a:p>
                      <a:pPr marL="72000" algn="l" fontAlgn="ctr">
                        <a:spcBef>
                          <a:spcPts val="0"/>
                        </a:spcBef>
                      </a:pPr>
                      <a:r>
                        <a:rPr lang="en-IN" sz="1000" b="0" i="0" u="none" strike="noStrike" dirty="0">
                          <a:solidFill>
                            <a:srgbClr val="000000"/>
                          </a:solidFill>
                          <a:effectLst/>
                          <a:latin typeface="Arial" panose="020B0604020202020204" pitchFamily="34" charset="0"/>
                          <a:cs typeface="Arial" panose="020B0604020202020204" pitchFamily="34" charset="0"/>
                        </a:rPr>
                        <a:t>Air-Core (Rogowski)</a:t>
                      </a:r>
                    </a:p>
                  </a:txBody>
                  <a:tcPr marL="9525" marR="9525" marT="9525" marB="0" anchor="ctr"/>
                </a:tc>
                <a:tc>
                  <a:txBody>
                    <a:bodyPr/>
                    <a:lstStyle/>
                    <a:p>
                      <a:pPr marL="72000" algn="l" fontAlgn="ctr">
                        <a:spcBef>
                          <a:spcPts val="0"/>
                        </a:spcBef>
                      </a:pPr>
                      <a:r>
                        <a:rPr lang="en-IN" sz="1000" b="0" i="0" u="none" strike="noStrike">
                          <a:solidFill>
                            <a:srgbClr val="000000"/>
                          </a:solidFill>
                          <a:effectLst/>
                          <a:latin typeface="Arial" panose="020B0604020202020204" pitchFamily="34" charset="0"/>
                          <a:cs typeface="Arial" panose="020B0604020202020204" pitchFamily="34" charset="0"/>
                        </a:rPr>
                        <a:t>ARU series</a:t>
                      </a:r>
                    </a:p>
                  </a:txBody>
                  <a:tcPr marL="9525" marR="9525" marT="9525" marB="0" anchor="ctr"/>
                </a:tc>
                <a:tc>
                  <a:txBody>
                    <a:bodyPr/>
                    <a:lstStyle/>
                    <a:p>
                      <a:pPr marL="72000" algn="l" rtl="0" fontAlgn="ctr">
                        <a:spcBef>
                          <a:spcPts val="0"/>
                        </a:spcBef>
                      </a:pPr>
                      <a:r>
                        <a:rPr lang="en-US" sz="1000" b="0" i="0" u="none" strike="noStrike" dirty="0">
                          <a:solidFill>
                            <a:srgbClr val="000000"/>
                          </a:solidFill>
                          <a:effectLst/>
                          <a:latin typeface="Arial" panose="020B0604020202020204" pitchFamily="34" charset="0"/>
                          <a:cs typeface="Arial" panose="020B0604020202020204" pitchFamily="34" charset="0"/>
                        </a:rPr>
                        <a:t>Outdoor Sub-stations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Distribution Transformer Monitoring</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Underground Substations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Pole-mounted Transformers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Overhead Lines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Distribution System Equipment</a:t>
                      </a:r>
                    </a:p>
                  </a:txBody>
                  <a:tcPr marL="9525" marR="9525" marT="9525" marB="0" anchor="ctr"/>
                </a:tc>
                <a:tc>
                  <a:txBody>
                    <a:bodyPr/>
                    <a:lstStyle/>
                    <a:p>
                      <a:pPr marL="72000" algn="l" rtl="0" fontAlgn="ctr">
                        <a:spcBef>
                          <a:spcPts val="0"/>
                        </a:spcBef>
                      </a:pPr>
                      <a:r>
                        <a:rPr lang="en-US" sz="1000" b="0" i="0" u="none" strike="noStrike" dirty="0">
                          <a:solidFill>
                            <a:srgbClr val="000000"/>
                          </a:solidFill>
                          <a:effectLst/>
                          <a:latin typeface="Arial" panose="020B0604020202020204" pitchFamily="34" charset="0"/>
                          <a:cs typeface="Arial" panose="020B0604020202020204" pitchFamily="34" charset="0"/>
                        </a:rPr>
                        <a:t>Flexible, and light weight solution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Low Positioning Error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Does Not Saturate with Overcurrent and Short Circuits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Fast and Easy Installation</a:t>
                      </a:r>
                    </a:p>
                  </a:txBody>
                  <a:tcPr marL="9525" marR="9525" marT="9525" marB="0" anchor="ctr"/>
                </a:tc>
                <a:tc>
                  <a:txBody>
                    <a:bodyPr/>
                    <a:lstStyle/>
                    <a:p>
                      <a:pPr marL="72000" algn="l" rtl="0" fontAlgn="ctr">
                        <a:spcBef>
                          <a:spcPts val="0"/>
                        </a:spcBef>
                      </a:pPr>
                      <a:r>
                        <a:rPr lang="pl-PL" sz="1000" b="0" i="0" u="none" strike="noStrike" dirty="0">
                          <a:solidFill>
                            <a:srgbClr val="000000"/>
                          </a:solidFill>
                          <a:effectLst/>
                          <a:latin typeface="Arial" panose="020B0604020202020204" pitchFamily="34" charset="0"/>
                          <a:cs typeface="Arial" panose="020B0604020202020204" pitchFamily="34" charset="0"/>
                        </a:rPr>
                        <a:t>IEC 61010-1: 2010</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IEC 61010-2-32: 2012</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IEC 61869-10: 2017</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UL 61010-1: 2012</a:t>
                      </a:r>
                    </a:p>
                  </a:txBody>
                  <a:tcPr marL="9525" marR="9525" marT="9525" marB="0" anchor="ctr"/>
                </a:tc>
                <a:extLst>
                  <a:ext uri="{0D108BD9-81ED-4DB2-BD59-A6C34878D82A}">
                    <a16:rowId xmlns:a16="http://schemas.microsoft.com/office/drawing/2014/main" val="3360376724"/>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endParaRPr lang="en-IN" sz="1400" dirty="0">
              <a:solidFill>
                <a:schemeClr val="tx1"/>
              </a:solidFill>
              <a:latin typeface="Arial" panose="020B0604020202020204" pitchFamily="34" charset="0"/>
            </a:endParaRPr>
          </a:p>
        </p:txBody>
      </p:sp>
      <p:sp>
        <p:nvSpPr>
          <p:cNvPr id="18" name="TextBox 22">
            <a:extLst>
              <a:ext uri="{FF2B5EF4-FFF2-40B4-BE49-F238E27FC236}">
                <a16:creationId xmlns:a16="http://schemas.microsoft.com/office/drawing/2014/main" id="{C4DFF28E-6A9A-5CC4-6B03-15032732BD05}"/>
              </a:ext>
            </a:extLst>
          </p:cNvPr>
          <p:cNvSpPr txBox="1"/>
          <p:nvPr/>
        </p:nvSpPr>
        <p:spPr>
          <a:xfrm>
            <a:off x="5545837" y="6336888"/>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7DD7EED5-4094-400E-970B-150D96874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78931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760E7C51-6300-838C-9A6B-33E72E08920C}"/>
              </a:ext>
            </a:extLst>
          </p:cNvPr>
          <p:cNvGraphicFramePr>
            <a:graphicFrameLocks noGrp="1"/>
          </p:cNvGraphicFramePr>
          <p:nvPr>
            <p:extLst>
              <p:ext uri="{D42A27DB-BD31-4B8C-83A1-F6EECF244321}">
                <p14:modId xmlns:p14="http://schemas.microsoft.com/office/powerpoint/2010/main" val="503134899"/>
              </p:ext>
            </p:extLst>
          </p:nvPr>
        </p:nvGraphicFramePr>
        <p:xfrm>
          <a:off x="107446" y="748539"/>
          <a:ext cx="8929110" cy="3062006"/>
        </p:xfrm>
        <a:graphic>
          <a:graphicData uri="http://schemas.openxmlformats.org/drawingml/2006/table">
            <a:tbl>
              <a:tblPr>
                <a:tableStyleId>{5C22544A-7EE6-4342-B048-85BDC9FD1C3A}</a:tableStyleId>
              </a:tblPr>
              <a:tblGrid>
                <a:gridCol w="1087895">
                  <a:extLst>
                    <a:ext uri="{9D8B030D-6E8A-4147-A177-3AD203B41FA5}">
                      <a16:colId xmlns:a16="http://schemas.microsoft.com/office/drawing/2014/main" val="1651962520"/>
                    </a:ext>
                  </a:extLst>
                </a:gridCol>
                <a:gridCol w="980365">
                  <a:extLst>
                    <a:ext uri="{9D8B030D-6E8A-4147-A177-3AD203B41FA5}">
                      <a16:colId xmlns:a16="http://schemas.microsoft.com/office/drawing/2014/main" val="2067850038"/>
                    </a:ext>
                  </a:extLst>
                </a:gridCol>
                <a:gridCol w="2751969">
                  <a:extLst>
                    <a:ext uri="{9D8B030D-6E8A-4147-A177-3AD203B41FA5}">
                      <a16:colId xmlns:a16="http://schemas.microsoft.com/office/drawing/2014/main" val="2663138715"/>
                    </a:ext>
                  </a:extLst>
                </a:gridCol>
                <a:gridCol w="2603156">
                  <a:extLst>
                    <a:ext uri="{9D8B030D-6E8A-4147-A177-3AD203B41FA5}">
                      <a16:colId xmlns:a16="http://schemas.microsoft.com/office/drawing/2014/main" val="1694420502"/>
                    </a:ext>
                  </a:extLst>
                </a:gridCol>
                <a:gridCol w="1505725">
                  <a:extLst>
                    <a:ext uri="{9D8B030D-6E8A-4147-A177-3AD203B41FA5}">
                      <a16:colId xmlns:a16="http://schemas.microsoft.com/office/drawing/2014/main" val="1784492798"/>
                    </a:ext>
                  </a:extLst>
                </a:gridCol>
              </a:tblGrid>
              <a:tr h="115773">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4481" marR="4481" marT="4481" marB="0" anchor="ctr">
                    <a:solidFill>
                      <a:schemeClr val="tx1"/>
                    </a:solidFill>
                  </a:tcPr>
                </a:tc>
                <a:extLst>
                  <a:ext uri="{0D108BD9-81ED-4DB2-BD59-A6C34878D82A}">
                    <a16:rowId xmlns:a16="http://schemas.microsoft.com/office/drawing/2014/main" val="3082600676"/>
                  </a:ext>
                </a:extLst>
              </a:tr>
              <a:tr h="906760">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Insulation Digital Technology</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DV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DVL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DVM-B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DVM-DT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DVM-UI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Single or three phase inverters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and braking choppers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converters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Auxiliary converters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power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Substations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On-board energy meters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Energy metering</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Railway (fixed installation and onboard)</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Trackside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AC variable speed and servo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Renewable Energy (Solar and Wind)</a:t>
                      </a:r>
                    </a:p>
                  </a:txBody>
                  <a:tcPr marL="9525" marR="9525" marT="9525" marB="0" anchor="ctr"/>
                </a:tc>
                <a:tc>
                  <a:txBody>
                    <a:bodyPr/>
                    <a:lstStyle/>
                    <a:p>
                      <a:pPr marL="72000" indent="0" algn="l" fontAlgn="ctr">
                        <a:buFont typeface="Arial" panose="020B0604020202020204" pitchFamily="34" charset="0"/>
                        <a:buNone/>
                      </a:pPr>
                      <a:r>
                        <a:rPr lang="en-US" sz="1000" b="0" i="0" u="none" strike="noStrike" dirty="0">
                          <a:solidFill>
                            <a:srgbClr val="000000"/>
                          </a:solidFill>
                          <a:effectLst/>
                          <a:latin typeface="Arial" panose="020B0604020202020204" pitchFamily="34" charset="0"/>
                          <a:cs typeface="Arial" panose="020B0604020202020204" pitchFamily="34" charset="0"/>
                        </a:rPr>
                        <a:t>Low consumption and low losses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Compact design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Good behavior under common mode variations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Excellent accuracy (offset, sensitivity,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Response time 60 </a:t>
                      </a:r>
                      <a:r>
                        <a:rPr lang="en-US" sz="1000" b="0" i="0" u="none" strike="noStrike" dirty="0" err="1">
                          <a:solidFill>
                            <a:srgbClr val="000000"/>
                          </a:solidFill>
                          <a:effectLst/>
                          <a:latin typeface="Arial" panose="020B0604020202020204" pitchFamily="34" charset="0"/>
                          <a:cs typeface="Arial" panose="020B0604020202020204" pitchFamily="34" charset="0"/>
                        </a:rPr>
                        <a:t>μs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Good Delay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low sensitivity to common mode voltage variations</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50155: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50124-1: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50463 series: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50124-1: 2001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2006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2021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62497-1: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62477-1: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347: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61800-5-1: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347 1: 2016</a:t>
                      </a:r>
                    </a:p>
                  </a:txBody>
                  <a:tcPr marL="9525" marR="9525" marT="9525" marB="0" anchor="ctr"/>
                </a:tc>
                <a:extLst>
                  <a:ext uri="{0D108BD9-81ED-4DB2-BD59-A6C34878D82A}">
                    <a16:rowId xmlns:a16="http://schemas.microsoft.com/office/drawing/2014/main" val="3962460239"/>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endParaRPr lang="en-IN" sz="1400" dirty="0">
              <a:solidFill>
                <a:schemeClr val="tx1"/>
              </a:solidFill>
              <a:latin typeface="Arial" panose="020B0604020202020204" pitchFamily="34" charset="0"/>
            </a:endParaRPr>
          </a:p>
        </p:txBody>
      </p:sp>
      <p:sp>
        <p:nvSpPr>
          <p:cNvPr id="18" name="TextBox 22">
            <a:extLst>
              <a:ext uri="{FF2B5EF4-FFF2-40B4-BE49-F238E27FC236}">
                <a16:creationId xmlns:a16="http://schemas.microsoft.com/office/drawing/2014/main" id="{C4DFF28E-6A9A-5CC4-6B03-15032732BD05}"/>
              </a:ext>
            </a:extLst>
          </p:cNvPr>
          <p:cNvSpPr txBox="1"/>
          <p:nvPr/>
        </p:nvSpPr>
        <p:spPr>
          <a:xfrm>
            <a:off x="5545837" y="6336888"/>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F4137D2A-2E24-E6F3-0D5F-CAF40B70D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62117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working at a table&#10;&#10;Description automatically generated with low confidence">
            <a:extLst>
              <a:ext uri="{FF2B5EF4-FFF2-40B4-BE49-F238E27FC236}">
                <a16:creationId xmlns:a16="http://schemas.microsoft.com/office/drawing/2014/main" id="{621D5037-3623-40F4-B318-F6AC063610C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5668" b="7606"/>
          <a:stretch/>
        </p:blipFill>
        <p:spPr>
          <a:xfrm>
            <a:off x="0" y="0"/>
            <a:ext cx="9144000" cy="685800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dirty="0">
                <a:ln>
                  <a:noFill/>
                </a:ln>
                <a:solidFill>
                  <a:schemeClr val="tx1">
                    <a:lumMod val="85000"/>
                    <a:lumOff val="15000"/>
                  </a:schemeClr>
                </a:solidFill>
                <a:uLnTx/>
                <a:uFillTx/>
                <a:latin typeface="+mj-lt"/>
                <a:ea typeface="+mj-ea"/>
                <a:cs typeface="+mj-cs"/>
              </a:rPr>
              <a:t>RESEARCH METHODOLOGY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278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5391039" y="1783959"/>
            <a:ext cx="3408404" cy="2889114"/>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defTabSz="914400" fontAlgn="auto">
              <a:spcBef>
                <a:spcPct val="0"/>
              </a:spcBef>
              <a:spcAft>
                <a:spcPts val="600"/>
              </a:spcAft>
              <a:buClrTx/>
              <a:buSzTx/>
              <a:buNone/>
              <a:tabLst/>
              <a:defRPr/>
            </a:pPr>
            <a:r>
              <a:rPr kumimoji="0" lang="en-US" sz="5400" b="1" i="0" u="none" strike="noStrike" cap="none" spc="-136" normalizeH="0" baseline="0" noProof="0">
                <a:ln>
                  <a:noFill/>
                </a:ln>
                <a:uLnTx/>
                <a:uFillTx/>
                <a:latin typeface="+mj-lt"/>
                <a:ea typeface="+mj-ea"/>
                <a:cs typeface="+mj-cs"/>
              </a:rPr>
              <a:t>RENEWABLE ENERGIES</a:t>
            </a:r>
            <a:endParaRPr kumimoji="0" lang="en-US" sz="5400" b="1" i="0" u="none" strike="noStrike" cap="none" spc="-136" normalizeH="0" baseline="0" noProof="0" dirty="0">
              <a:ln>
                <a:noFill/>
              </a:ln>
              <a:uLnTx/>
              <a:uFillTx/>
              <a:latin typeface="+mj-lt"/>
              <a:ea typeface="+mj-ea"/>
              <a:cs typeface="+mj-cs"/>
            </a:endParaRPr>
          </a:p>
        </p:txBody>
      </p:sp>
      <p:sp>
        <p:nvSpPr>
          <p:cNvPr id="8206" name="Freeform: Shape 820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6" name="Picture 4">
            <a:extLst>
              <a:ext uri="{FF2B5EF4-FFF2-40B4-BE49-F238E27FC236}">
                <a16:creationId xmlns:a16="http://schemas.microsoft.com/office/drawing/2014/main" id="{2E3F0F0E-8F83-FE9E-E452-15D31AEA25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07" r="10728"/>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20388"/>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45837" y="6336888"/>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73" name="Table 72">
            <a:extLst>
              <a:ext uri="{FF2B5EF4-FFF2-40B4-BE49-F238E27FC236}">
                <a16:creationId xmlns:a16="http://schemas.microsoft.com/office/drawing/2014/main" id="{0CB14B56-90BC-3954-B80D-7F2268EEDBA3}"/>
              </a:ext>
            </a:extLst>
          </p:cNvPr>
          <p:cNvGraphicFramePr>
            <a:graphicFrameLocks noGrp="1"/>
          </p:cNvGraphicFramePr>
          <p:nvPr>
            <p:extLst>
              <p:ext uri="{D42A27DB-BD31-4B8C-83A1-F6EECF244321}">
                <p14:modId xmlns:p14="http://schemas.microsoft.com/office/powerpoint/2010/main" val="2766383385"/>
              </p:ext>
            </p:extLst>
          </p:nvPr>
        </p:nvGraphicFramePr>
        <p:xfrm>
          <a:off x="100619" y="827286"/>
          <a:ext cx="8935936" cy="5203428"/>
        </p:xfrm>
        <a:graphic>
          <a:graphicData uri="http://schemas.openxmlformats.org/drawingml/2006/table">
            <a:tbl>
              <a:tblPr>
                <a:tableStyleId>{5C22544A-7EE6-4342-B048-85BDC9FD1C3A}</a:tableStyleId>
              </a:tblPr>
              <a:tblGrid>
                <a:gridCol w="1267570">
                  <a:extLst>
                    <a:ext uri="{9D8B030D-6E8A-4147-A177-3AD203B41FA5}">
                      <a16:colId xmlns:a16="http://schemas.microsoft.com/office/drawing/2014/main" val="56321129"/>
                    </a:ext>
                  </a:extLst>
                </a:gridCol>
                <a:gridCol w="1123444">
                  <a:extLst>
                    <a:ext uri="{9D8B030D-6E8A-4147-A177-3AD203B41FA5}">
                      <a16:colId xmlns:a16="http://schemas.microsoft.com/office/drawing/2014/main" val="3213345943"/>
                    </a:ext>
                  </a:extLst>
                </a:gridCol>
                <a:gridCol w="2329799">
                  <a:extLst>
                    <a:ext uri="{9D8B030D-6E8A-4147-A177-3AD203B41FA5}">
                      <a16:colId xmlns:a16="http://schemas.microsoft.com/office/drawing/2014/main" val="1605678367"/>
                    </a:ext>
                  </a:extLst>
                </a:gridCol>
                <a:gridCol w="2538018">
                  <a:extLst>
                    <a:ext uri="{9D8B030D-6E8A-4147-A177-3AD203B41FA5}">
                      <a16:colId xmlns:a16="http://schemas.microsoft.com/office/drawing/2014/main" val="2095181693"/>
                    </a:ext>
                  </a:extLst>
                </a:gridCol>
                <a:gridCol w="1677105">
                  <a:extLst>
                    <a:ext uri="{9D8B030D-6E8A-4147-A177-3AD203B41FA5}">
                      <a16:colId xmlns:a16="http://schemas.microsoft.com/office/drawing/2014/main" val="4201476549"/>
                    </a:ext>
                  </a:extLst>
                </a:gridCol>
              </a:tblGrid>
              <a:tr h="109133">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1309600">
                <a:tc>
                  <a:txBody>
                    <a:bodyPr/>
                    <a:lstStyle/>
                    <a:p>
                      <a:pPr marL="72000" algn="l" fontAlgn="ctr"/>
                      <a:r>
                        <a:rPr lang="en-IN" sz="1000" u="none" strike="noStrike">
                          <a:effectLst/>
                          <a:latin typeface="Arial" panose="020B0604020202020204" pitchFamily="34" charset="0"/>
                          <a:cs typeface="Arial" panose="020B0604020202020204" pitchFamily="34" charset="0"/>
                        </a:rPr>
                        <a:t>Air-Core (Current Transformer)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IN" sz="1000" u="none" strike="noStrike">
                          <a:effectLst/>
                          <a:latin typeface="Arial" panose="020B0604020202020204" pitchFamily="34" charset="0"/>
                          <a:cs typeface="Arial" panose="020B0604020202020204" pitchFamily="34" charset="0"/>
                        </a:rPr>
                        <a:t>AK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AKR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AT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ATO1B1I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ATO1B225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ATO1B333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ATO1B420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ATO2B1I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ATO2B225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ATO2B333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TT-SD series</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IN" sz="1000" u="none" strike="noStrike" dirty="0">
                          <a:effectLst/>
                          <a:latin typeface="Arial" panose="020B0604020202020204" pitchFamily="34" charset="0"/>
                          <a:cs typeface="Arial" panose="020B0604020202020204" pitchFamily="34" charset="0"/>
                        </a:rPr>
                        <a:t>Automation Systems</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Data Loggers</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Panel Meters</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VFD Controlled Loads</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SCR Controlled Loads</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Switching Power Supplier and Electronic Ballasts</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Hybrid Inverter (Home Energy Storage)</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Power Metering</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Building Sub-Metering</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Power Quality Monitoring</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Distributed Measurement Systems</a:t>
                      </a:r>
                      <a:br>
                        <a:rPr lang="en-IN" sz="1000" u="none" strike="noStrike" dirty="0">
                          <a:effectLst/>
                          <a:latin typeface="Arial" panose="020B0604020202020204" pitchFamily="34" charset="0"/>
                          <a:cs typeface="Arial" panose="020B0604020202020204" pitchFamily="34" charset="0"/>
                        </a:rPr>
                      </a:br>
                      <a:r>
                        <a:rPr lang="en-IN" sz="1000" u="none" strike="noStrike" dirty="0">
                          <a:effectLst/>
                          <a:latin typeface="Arial" panose="020B0604020202020204" pitchFamily="34" charset="0"/>
                          <a:cs typeface="Arial" panose="020B0604020202020204" pitchFamily="34" charset="0"/>
                        </a:rPr>
                        <a:t>Condition Monitoring </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US" sz="1000" u="none" strike="noStrike" dirty="0">
                          <a:effectLst/>
                          <a:latin typeface="Arial" panose="020B0604020202020204" pitchFamily="34" charset="0"/>
                          <a:cs typeface="Arial" panose="020B0604020202020204" pitchFamily="34" charset="0"/>
                        </a:rPr>
                        <a:t>Large Aperture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High Insulation Between Primary and Secondary Circuits</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Compact case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Cost-effective solution</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No interruption of electricity during installation on insulated conductors</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Quick, non-intrusive and easy setup</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Provide a calibrated output</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High accuracy and low phase shift</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Easy installation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IN" sz="1000" u="none" strike="noStrike">
                          <a:effectLst/>
                          <a:latin typeface="Arial" panose="020B0604020202020204" pitchFamily="34" charset="0"/>
                          <a:cs typeface="Arial" panose="020B0604020202020204" pitchFamily="34" charset="0"/>
                        </a:rPr>
                        <a:t>IEC 61010-1: 2001</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IEC 61326-1: 2005</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IEC 61010-1</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IEC 61326-1</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IEC 61010-1: 2010</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IEC 61010-031 ed1.1: 2012</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IEC 61869-1 ed1.0: 2007</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IEC 61869-2: ed1.0: 2012</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IEC 61869-6: draft 2016</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UL 508: 2013</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IEC 61869-10: draft 2016  </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extLst>
                  <a:ext uri="{0D108BD9-81ED-4DB2-BD59-A6C34878D82A}">
                    <a16:rowId xmlns:a16="http://schemas.microsoft.com/office/drawing/2014/main" val="4089273053"/>
                  </a:ext>
                </a:extLst>
              </a:tr>
              <a:tr h="545666">
                <a:tc>
                  <a:txBody>
                    <a:bodyPr/>
                    <a:lstStyle/>
                    <a:p>
                      <a:pPr marL="72000" algn="l" fontAlgn="ctr"/>
                      <a:r>
                        <a:rPr lang="en-IN" sz="1000" u="none" strike="noStrike">
                          <a:effectLst/>
                          <a:latin typeface="Arial" panose="020B0604020202020204" pitchFamily="34" charset="0"/>
                          <a:cs typeface="Arial" panose="020B0604020202020204" pitchFamily="34" charset="0"/>
                        </a:rPr>
                        <a:t>Air-Core (Prime)</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IN" sz="1000" u="none" strike="noStrike">
                          <a:effectLst/>
                          <a:latin typeface="Arial" panose="020B0604020202020204" pitchFamily="34" charset="0"/>
                          <a:cs typeface="Arial" panose="020B0604020202020204" pitchFamily="34" charset="0"/>
                        </a:rPr>
                        <a:t>AP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APR series</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US" sz="1000" u="none" strike="noStrike">
                          <a:effectLst/>
                          <a:latin typeface="Arial" panose="020B0604020202020204" pitchFamily="34" charset="0"/>
                          <a:cs typeface="Arial" panose="020B0604020202020204" pitchFamily="34" charset="0"/>
                        </a:rPr>
                        <a:t>Automation Systems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Panel Meters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VFD Controlled Loads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SCR Controlled Loads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Switching Power Supplier and Electronic Ballasts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US" sz="1000" u="none" strike="noStrike">
                          <a:effectLst/>
                          <a:latin typeface="Arial" panose="020B0604020202020204" pitchFamily="34" charset="0"/>
                          <a:cs typeface="Arial" panose="020B0604020202020204" pitchFamily="34" charset="0"/>
                        </a:rPr>
                        <a:t>Large Aperture</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High Insulation Between Primary and Secondary Circuits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Easy to Mount</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Eliminates Insertion Loss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IN" sz="1000" u="none" strike="noStrike">
                          <a:effectLst/>
                          <a:latin typeface="Arial" panose="020B0604020202020204" pitchFamily="34" charset="0"/>
                          <a:cs typeface="Arial" panose="020B0604020202020204" pitchFamily="34" charset="0"/>
                        </a:rPr>
                        <a:t>IEC 61010-1</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extLst>
                  <a:ext uri="{0D108BD9-81ED-4DB2-BD59-A6C34878D82A}">
                    <a16:rowId xmlns:a16="http://schemas.microsoft.com/office/drawing/2014/main" val="17164655"/>
                  </a:ext>
                </a:extLst>
              </a:tr>
              <a:tr h="1418733">
                <a:tc>
                  <a:txBody>
                    <a:bodyPr/>
                    <a:lstStyle/>
                    <a:p>
                      <a:pPr marL="72000" algn="l" fontAlgn="ctr"/>
                      <a:r>
                        <a:rPr lang="en-IN" sz="1000" u="none" strike="noStrike">
                          <a:effectLst/>
                          <a:latin typeface="Arial" panose="020B0604020202020204" pitchFamily="34" charset="0"/>
                          <a:cs typeface="Arial" panose="020B0604020202020204" pitchFamily="34" charset="0"/>
                        </a:rPr>
                        <a:t>Air-Core (Rogowski)</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IN" sz="1000" u="none" strike="noStrike">
                          <a:effectLst/>
                          <a:latin typeface="Arial" panose="020B0604020202020204" pitchFamily="34" charset="0"/>
                          <a:cs typeface="Arial" panose="020B0604020202020204" pitchFamily="34" charset="0"/>
                        </a:rPr>
                        <a:t>ART series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ARU series</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fontAlgn="ctr"/>
                      <a:r>
                        <a:rPr lang="en-IN" sz="1000" u="none" strike="noStrike">
                          <a:effectLst/>
                          <a:latin typeface="Arial" panose="020B0604020202020204" pitchFamily="34" charset="0"/>
                          <a:cs typeface="Arial" panose="020B0604020202020204" pitchFamily="34" charset="0"/>
                        </a:rPr>
                        <a:t>MV/LV substations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Power measurement</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Building sub-metering</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Power quality monitoring</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Fault Detection, Isolation and Repair (FDIR)</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Remote Terminal Units (RTU)</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Phasor Measurement Units (PMU)</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Outdoor Sub-stations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Distribution Transformer Monitoring</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Underground Substations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Pole-mounted Transformers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Overhead Lines</a:t>
                      </a:r>
                      <a:br>
                        <a:rPr lang="en-IN" sz="1000" u="none" strike="noStrike">
                          <a:effectLst/>
                          <a:latin typeface="Arial" panose="020B0604020202020204" pitchFamily="34" charset="0"/>
                          <a:cs typeface="Arial" panose="020B0604020202020204" pitchFamily="34" charset="0"/>
                        </a:rPr>
                      </a:br>
                      <a:r>
                        <a:rPr lang="en-IN" sz="1000" u="none" strike="noStrike">
                          <a:effectLst/>
                          <a:latin typeface="Arial" panose="020B0604020202020204" pitchFamily="34" charset="0"/>
                          <a:cs typeface="Arial" panose="020B0604020202020204" pitchFamily="34" charset="0"/>
                        </a:rPr>
                        <a:t>Distribution System Equipments</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rtl="0" fontAlgn="ctr"/>
                      <a:r>
                        <a:rPr lang="en-US" sz="1000" u="none" strike="noStrike">
                          <a:effectLst/>
                          <a:latin typeface="Arial" panose="020B0604020202020204" pitchFamily="34" charset="0"/>
                          <a:cs typeface="Arial" panose="020B0604020202020204" pitchFamily="34" charset="0"/>
                        </a:rPr>
                        <a:t>Thin, Flexible, and Lightweight</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Very Low Positioning Error</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Quick, Non-Intrusive, and Easy Set Up</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Large Current Range Without Overload</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Less Influenced by External Fields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Adaptable for a large range of cable diameters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Very Good Accuracy</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Does Not Saturate with Overcurrent and Short Circuits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Fast and Easy Installation</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5457" marR="5457" marT="5457" marB="0" anchor="ctr"/>
                </a:tc>
                <a:tc>
                  <a:txBody>
                    <a:bodyPr/>
                    <a:lstStyle/>
                    <a:p>
                      <a:pPr marL="72000" algn="l" rtl="0" fontAlgn="ctr"/>
                      <a:r>
                        <a:rPr lang="pl-PL" sz="1000" u="none" strike="noStrike" dirty="0">
                          <a:effectLst/>
                          <a:latin typeface="Arial" panose="020B0604020202020204" pitchFamily="34" charset="0"/>
                          <a:cs typeface="Arial" panose="020B0604020202020204" pitchFamily="34" charset="0"/>
                        </a:rPr>
                        <a:t>IEC 61010-1: 2010</a:t>
                      </a:r>
                      <a:br>
                        <a:rPr lang="pl-PL" sz="1000" u="none" strike="noStrike" dirty="0">
                          <a:effectLst/>
                          <a:latin typeface="Arial" panose="020B0604020202020204" pitchFamily="34" charset="0"/>
                          <a:cs typeface="Arial" panose="020B0604020202020204" pitchFamily="34" charset="0"/>
                        </a:rPr>
                      </a:br>
                      <a:r>
                        <a:rPr lang="pl-PL" sz="1000" u="none" strike="noStrike" dirty="0">
                          <a:effectLst/>
                          <a:latin typeface="Arial" panose="020B0604020202020204" pitchFamily="34" charset="0"/>
                          <a:cs typeface="Arial" panose="020B0604020202020204" pitchFamily="34" charset="0"/>
                        </a:rPr>
                        <a:t>IEC 61010-2-32: 2012</a:t>
                      </a:r>
                      <a:br>
                        <a:rPr lang="pl-PL" sz="1000" u="none" strike="noStrike" dirty="0">
                          <a:effectLst/>
                          <a:latin typeface="Arial" panose="020B0604020202020204" pitchFamily="34" charset="0"/>
                          <a:cs typeface="Arial" panose="020B0604020202020204" pitchFamily="34" charset="0"/>
                        </a:rPr>
                      </a:br>
                      <a:r>
                        <a:rPr lang="pl-PL" sz="1000" u="none" strike="noStrike" dirty="0">
                          <a:effectLst/>
                          <a:latin typeface="Arial" panose="020B0604020202020204" pitchFamily="34" charset="0"/>
                          <a:cs typeface="Arial" panose="020B0604020202020204" pitchFamily="34" charset="0"/>
                        </a:rPr>
                        <a:t>IEC 61869-1: 2007</a:t>
                      </a:r>
                      <a:br>
                        <a:rPr lang="pl-PL" sz="1000" u="none" strike="noStrike" dirty="0">
                          <a:effectLst/>
                          <a:latin typeface="Arial" panose="020B0604020202020204" pitchFamily="34" charset="0"/>
                          <a:cs typeface="Arial" panose="020B0604020202020204" pitchFamily="34" charset="0"/>
                        </a:rPr>
                      </a:br>
                      <a:r>
                        <a:rPr lang="pl-PL" sz="1000" u="none" strike="noStrike" dirty="0">
                          <a:effectLst/>
                          <a:latin typeface="Arial" panose="020B0604020202020204" pitchFamily="34" charset="0"/>
                          <a:cs typeface="Arial" panose="020B0604020202020204" pitchFamily="34" charset="0"/>
                        </a:rPr>
                        <a:t>IEC 61869-2: 2012</a:t>
                      </a:r>
                      <a:br>
                        <a:rPr lang="pl-PL" sz="1000" u="none" strike="noStrike" dirty="0">
                          <a:effectLst/>
                          <a:latin typeface="Arial" panose="020B0604020202020204" pitchFamily="34" charset="0"/>
                          <a:cs typeface="Arial" panose="020B0604020202020204" pitchFamily="34" charset="0"/>
                        </a:rPr>
                      </a:br>
                      <a:r>
                        <a:rPr lang="pl-PL" sz="1000" u="none" strike="noStrike" dirty="0">
                          <a:effectLst/>
                          <a:latin typeface="Arial" panose="020B0604020202020204" pitchFamily="34" charset="0"/>
                          <a:cs typeface="Arial" panose="020B0604020202020204" pitchFamily="34" charset="0"/>
                        </a:rPr>
                        <a:t>IEC 61869-6: 2016</a:t>
                      </a:r>
                      <a:br>
                        <a:rPr lang="pl-PL" sz="1000" u="none" strike="noStrike" dirty="0">
                          <a:effectLst/>
                          <a:latin typeface="Arial" panose="020B0604020202020204" pitchFamily="34" charset="0"/>
                          <a:cs typeface="Arial" panose="020B0604020202020204" pitchFamily="34" charset="0"/>
                        </a:rPr>
                      </a:br>
                      <a:r>
                        <a:rPr lang="pl-PL" sz="1000" u="none" strike="noStrike" dirty="0">
                          <a:effectLst/>
                          <a:latin typeface="Arial" panose="020B0604020202020204" pitchFamily="34" charset="0"/>
                          <a:cs typeface="Arial" panose="020B0604020202020204" pitchFamily="34" charset="0"/>
                        </a:rPr>
                        <a:t>IEC 61869-10: 2017</a:t>
                      </a:r>
                      <a:br>
                        <a:rPr lang="pl-PL" sz="1000" u="none" strike="noStrike" dirty="0">
                          <a:effectLst/>
                          <a:latin typeface="Arial" panose="020B0604020202020204" pitchFamily="34" charset="0"/>
                          <a:cs typeface="Arial" panose="020B0604020202020204" pitchFamily="34" charset="0"/>
                        </a:rPr>
                      </a:br>
                      <a:r>
                        <a:rPr lang="pl-PL" sz="1000" u="none" strike="noStrike" dirty="0">
                          <a:effectLst/>
                          <a:latin typeface="Arial" panose="020B0604020202020204" pitchFamily="34" charset="0"/>
                          <a:cs typeface="Arial" panose="020B0604020202020204" pitchFamily="34" charset="0"/>
                        </a:rPr>
                        <a:t>UL 61010-1: 2012</a:t>
                      </a:r>
                      <a:endParaRPr lang="pl-PL" sz="1000" b="0" i="0" u="none" strike="noStrike" dirty="0">
                        <a:solidFill>
                          <a:srgbClr val="000000"/>
                        </a:solidFill>
                        <a:effectLst/>
                        <a:latin typeface="Arial" panose="020B0604020202020204" pitchFamily="34" charset="0"/>
                        <a:cs typeface="Arial" panose="020B0604020202020204" pitchFamily="34" charset="0"/>
                      </a:endParaRPr>
                    </a:p>
                  </a:txBody>
                  <a:tcPr marL="5457" marR="5457" marT="5457" marB="0" anchor="ctr"/>
                </a:tc>
                <a:extLst>
                  <a:ext uri="{0D108BD9-81ED-4DB2-BD59-A6C34878D82A}">
                    <a16:rowId xmlns:a16="http://schemas.microsoft.com/office/drawing/2014/main" val="4255591388"/>
                  </a:ext>
                </a:extLst>
              </a:tr>
            </a:tbl>
          </a:graphicData>
        </a:graphic>
      </p:graphicFrame>
      <p:pic>
        <p:nvPicPr>
          <p:cNvPr id="3" name="Picture 2" descr="Text&#10;&#10;Description automatically generated">
            <a:extLst>
              <a:ext uri="{FF2B5EF4-FFF2-40B4-BE49-F238E27FC236}">
                <a16:creationId xmlns:a16="http://schemas.microsoft.com/office/drawing/2014/main" id="{0A7A5C39-0B1B-17B3-E815-F8AEF929B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750035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52663" y="6438780"/>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73" name="Table 72">
            <a:extLst>
              <a:ext uri="{FF2B5EF4-FFF2-40B4-BE49-F238E27FC236}">
                <a16:creationId xmlns:a16="http://schemas.microsoft.com/office/drawing/2014/main" id="{0CB14B56-90BC-3954-B80D-7F2268EEDBA3}"/>
              </a:ext>
            </a:extLst>
          </p:cNvPr>
          <p:cNvGraphicFramePr>
            <a:graphicFrameLocks noGrp="1"/>
          </p:cNvGraphicFramePr>
          <p:nvPr>
            <p:extLst>
              <p:ext uri="{D42A27DB-BD31-4B8C-83A1-F6EECF244321}">
                <p14:modId xmlns:p14="http://schemas.microsoft.com/office/powerpoint/2010/main" val="2786979755"/>
              </p:ext>
            </p:extLst>
          </p:nvPr>
        </p:nvGraphicFramePr>
        <p:xfrm>
          <a:off x="100619" y="827287"/>
          <a:ext cx="8942762" cy="5529957"/>
        </p:xfrm>
        <a:graphic>
          <a:graphicData uri="http://schemas.openxmlformats.org/drawingml/2006/table">
            <a:tbl>
              <a:tblPr>
                <a:tableStyleId>{5C22544A-7EE6-4342-B048-85BDC9FD1C3A}</a:tableStyleId>
              </a:tblPr>
              <a:tblGrid>
                <a:gridCol w="838135">
                  <a:extLst>
                    <a:ext uri="{9D8B030D-6E8A-4147-A177-3AD203B41FA5}">
                      <a16:colId xmlns:a16="http://schemas.microsoft.com/office/drawing/2014/main" val="56321129"/>
                    </a:ext>
                  </a:extLst>
                </a:gridCol>
                <a:gridCol w="872406">
                  <a:extLst>
                    <a:ext uri="{9D8B030D-6E8A-4147-A177-3AD203B41FA5}">
                      <a16:colId xmlns:a16="http://schemas.microsoft.com/office/drawing/2014/main" val="3213345943"/>
                    </a:ext>
                  </a:extLst>
                </a:gridCol>
                <a:gridCol w="2841926">
                  <a:extLst>
                    <a:ext uri="{9D8B030D-6E8A-4147-A177-3AD203B41FA5}">
                      <a16:colId xmlns:a16="http://schemas.microsoft.com/office/drawing/2014/main" val="1605678367"/>
                    </a:ext>
                  </a:extLst>
                </a:gridCol>
                <a:gridCol w="3132728">
                  <a:extLst>
                    <a:ext uri="{9D8B030D-6E8A-4147-A177-3AD203B41FA5}">
                      <a16:colId xmlns:a16="http://schemas.microsoft.com/office/drawing/2014/main" val="2095181693"/>
                    </a:ext>
                  </a:extLst>
                </a:gridCol>
                <a:gridCol w="1257567">
                  <a:extLst>
                    <a:ext uri="{9D8B030D-6E8A-4147-A177-3AD203B41FA5}">
                      <a16:colId xmlns:a16="http://schemas.microsoft.com/office/drawing/2014/main" val="4201476549"/>
                    </a:ext>
                  </a:extLst>
                </a:gridCol>
              </a:tblGrid>
              <a:tr h="84819">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823987">
                <a:tc>
                  <a:txBody>
                    <a:bodyPr/>
                    <a:lstStyle/>
                    <a:p>
                      <a:pPr marL="72000" algn="l"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Closed loop Fluxgate C type</a:t>
                      </a:r>
                    </a:p>
                  </a:txBody>
                  <a:tcPr marL="9525" marR="9525" marT="9525" marB="0" anchor="ctr"/>
                </a:tc>
                <a:tc>
                  <a:txBody>
                    <a:bodyPr/>
                    <a:lstStyle/>
                    <a:p>
                      <a:pPr marL="72000" algn="l" fontAlgn="ctr">
                        <a:lnSpc>
                          <a:spcPct val="100000"/>
                        </a:lnSpc>
                      </a:pPr>
                      <a:r>
                        <a:rPr lang="en-IN" sz="1000" b="0" i="0" u="none" strike="noStrike">
                          <a:solidFill>
                            <a:srgbClr val="000000"/>
                          </a:solidFill>
                          <a:effectLst/>
                          <a:latin typeface="Arial" panose="020B0604020202020204" pitchFamily="34" charset="0"/>
                          <a:cs typeface="Arial" panose="020B0604020202020204" pitchFamily="34" charset="0"/>
                        </a:rPr>
                        <a:t>CV3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CV4 series</a:t>
                      </a:r>
                    </a:p>
                  </a:txBody>
                  <a:tcPr marL="9525" marR="9525" marT="9525" marB="0" anchor="ctr"/>
                </a:tc>
                <a:tc>
                  <a:txBody>
                    <a:bodyPr/>
                    <a:lstStyle/>
                    <a:p>
                      <a:pPr marL="72000" algn="l" rtl="0" fontAlgn="ctr">
                        <a:lnSpc>
                          <a:spcPct val="100000"/>
                        </a:lnSpc>
                      </a:pPr>
                      <a:r>
                        <a:rPr lang="en-US" sz="1000" b="0" i="0" u="none" strike="noStrike">
                          <a:solidFill>
                            <a:srgbClr val="000000"/>
                          </a:solidFill>
                          <a:effectLst/>
                          <a:latin typeface="Arial" panose="020B0604020202020204" pitchFamily="34" charset="0"/>
                          <a:cs typeface="Arial" panose="020B0604020202020204" pitchFamily="34" charset="0"/>
                        </a:rPr>
                        <a:t>Single or three phase inverters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and braking choppers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converters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Auxiliary converters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Battery chargers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AC variable speed drives and servo motor drives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Static converters for DC motor drives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Uninterruptible Power Supplies (UPS)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supplies for welding applications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Railway overhead line voltage measurement</a:t>
                      </a:r>
                    </a:p>
                  </a:txBody>
                  <a:tcPr marL="9525" marR="9525" marT="9525" marB="0" anchor="ctr"/>
                </a:tc>
                <a:tc>
                  <a:txBody>
                    <a:bodyPr/>
                    <a:lstStyle/>
                    <a:p>
                      <a:pPr marL="72000" algn="l" rtl="0"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Excellent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Optimized response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Disturbance in Common Mode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 insertion losses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Current overload capability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Bandwidth</a:t>
                      </a:r>
                    </a:p>
                  </a:txBody>
                  <a:tcPr marL="9525" marR="9525" marT="9525" marB="0" anchor="ctr"/>
                </a:tc>
                <a:tc>
                  <a:txBody>
                    <a:bodyPr/>
                    <a:lstStyle/>
                    <a:p>
                      <a:pPr marL="72000" algn="l" rtl="0"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EN 50155: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a:t>
                      </a:r>
                    </a:p>
                  </a:txBody>
                  <a:tcPr marL="9525" marR="9525" marT="9525" marB="0" anchor="ctr"/>
                </a:tc>
                <a:extLst>
                  <a:ext uri="{0D108BD9-81ED-4DB2-BD59-A6C34878D82A}">
                    <a16:rowId xmlns:a16="http://schemas.microsoft.com/office/drawing/2014/main" val="4089273053"/>
                  </a:ext>
                </a:extLst>
              </a:tr>
              <a:tr h="660213">
                <a:tc>
                  <a:txBody>
                    <a:bodyPr/>
                    <a:lstStyle/>
                    <a:p>
                      <a:pPr marL="72000" algn="l" fontAlgn="ctr">
                        <a:lnSpc>
                          <a:spcPct val="100000"/>
                        </a:lnSpc>
                      </a:pPr>
                      <a:r>
                        <a:rPr lang="en-US" sz="1000" b="0" i="0" u="none" strike="noStrike">
                          <a:solidFill>
                            <a:srgbClr val="000000"/>
                          </a:solidFill>
                          <a:effectLst/>
                          <a:latin typeface="Arial" panose="020B0604020202020204" pitchFamily="34" charset="0"/>
                          <a:cs typeface="Arial" panose="020B0604020202020204" pitchFamily="34" charset="0"/>
                        </a:rPr>
                        <a:t>Closed loop Fluxgate CAS-CASR-CKSR type</a:t>
                      </a:r>
                    </a:p>
                  </a:txBody>
                  <a:tcPr marL="9525" marR="9525" marT="9525" marB="0" anchor="ctr"/>
                </a:tc>
                <a:tc>
                  <a:txBody>
                    <a:bodyPr/>
                    <a:lstStyle/>
                    <a:p>
                      <a:pPr marL="72000" algn="l" fontAlgn="ctr">
                        <a:lnSpc>
                          <a:spcPct val="100000"/>
                        </a:lnSpc>
                      </a:pPr>
                      <a:r>
                        <a:rPr lang="en-IN" sz="1000" b="0" i="0" u="none" strike="noStrike">
                          <a:solidFill>
                            <a:srgbClr val="000000"/>
                          </a:solidFill>
                          <a:effectLst/>
                          <a:latin typeface="Arial" panose="020B0604020202020204" pitchFamily="34" charset="0"/>
                          <a:cs typeface="Arial" panose="020B0604020202020204" pitchFamily="34" charset="0"/>
                        </a:rPr>
                        <a:t>CAS-NP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CASR-NP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CKSR-NP series</a:t>
                      </a:r>
                    </a:p>
                  </a:txBody>
                  <a:tcPr marL="9525" marR="9525" marT="9525" marB="0" anchor="ctr"/>
                </a:tc>
                <a:tc>
                  <a:txBody>
                    <a:bodyPr/>
                    <a:lstStyle/>
                    <a:p>
                      <a:pPr marL="72000" algn="l" rtl="0"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AC variable speed and servo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Solar inverters</a:t>
                      </a:r>
                    </a:p>
                  </a:txBody>
                  <a:tcPr marL="9525" marR="9525" marT="9525" marB="0" anchor="ctr"/>
                </a:tc>
                <a:tc>
                  <a:txBody>
                    <a:bodyPr/>
                    <a:lstStyle/>
                    <a:p>
                      <a:pPr marL="72000" algn="l" rtl="0"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Very low temperature coefficient of offset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dv/dt immunity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LTS compatible footprint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LTSR compatible footprint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Reduced height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Reference pin with two modes: Ref IN and Ref OUT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Extended measuring range for unipolar measurement.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Higher creepage distance/clearance</a:t>
                      </a:r>
                    </a:p>
                  </a:txBody>
                  <a:tcPr marL="9525" marR="9525" marT="9525" marB="0" anchor="ctr"/>
                </a:tc>
                <a:tc>
                  <a:txBody>
                    <a:bodyPr/>
                    <a:lstStyle/>
                    <a:p>
                      <a:pPr marL="72000" algn="l" rtl="0" fontAlgn="ctr">
                        <a:lnSpc>
                          <a:spcPct val="100000"/>
                        </a:lnSpc>
                      </a:pPr>
                      <a:r>
                        <a:rPr lang="pl-PL" sz="1000" b="0" i="0" u="none" strike="noStrike">
                          <a:solidFill>
                            <a:srgbClr val="000000"/>
                          </a:solidFill>
                          <a:effectLst/>
                          <a:latin typeface="Arial" panose="020B0604020202020204" pitchFamily="34" charset="0"/>
                          <a:cs typeface="Arial" panose="020B0604020202020204" pitchFamily="34" charset="0"/>
                        </a:rPr>
                        <a:t>EN 50178: 1997</a:t>
                      </a:r>
                      <a:br>
                        <a:rPr lang="pl-PL" sz="1000" b="0" i="0" u="none" strike="noStrike">
                          <a:solidFill>
                            <a:srgbClr val="000000"/>
                          </a:solidFill>
                          <a:effectLst/>
                          <a:latin typeface="Arial" panose="020B0604020202020204" pitchFamily="34" charset="0"/>
                          <a:cs typeface="Arial" panose="020B0604020202020204" pitchFamily="34" charset="0"/>
                        </a:rPr>
                      </a:br>
                      <a:r>
                        <a:rPr lang="pl-PL" sz="1000" b="0" i="0" u="none" strike="noStrike">
                          <a:solidFill>
                            <a:srgbClr val="000000"/>
                          </a:solidFill>
                          <a:effectLst/>
                          <a:latin typeface="Arial" panose="020B0604020202020204" pitchFamily="34" charset="0"/>
                          <a:cs typeface="Arial" panose="020B0604020202020204" pitchFamily="34" charset="0"/>
                        </a:rPr>
                        <a:t>IEC 61010-1: 2010</a:t>
                      </a:r>
                      <a:br>
                        <a:rPr lang="pl-PL" sz="1000" b="0" i="0" u="none" strike="noStrike">
                          <a:solidFill>
                            <a:srgbClr val="000000"/>
                          </a:solidFill>
                          <a:effectLst/>
                          <a:latin typeface="Arial" panose="020B0604020202020204" pitchFamily="34" charset="0"/>
                          <a:cs typeface="Arial" panose="020B0604020202020204" pitchFamily="34" charset="0"/>
                        </a:rPr>
                      </a:br>
                      <a:r>
                        <a:rPr lang="pl-PL" sz="1000" b="0" i="0" u="none" strike="noStrike">
                          <a:solidFill>
                            <a:srgbClr val="000000"/>
                          </a:solidFill>
                          <a:effectLst/>
                          <a:latin typeface="Arial" panose="020B0604020202020204" pitchFamily="34" charset="0"/>
                          <a:cs typeface="Arial" panose="020B0604020202020204" pitchFamily="34" charset="0"/>
                        </a:rPr>
                        <a:t>UL 508: 2013</a:t>
                      </a:r>
                      <a:br>
                        <a:rPr lang="pl-PL" sz="1000" b="0" i="0" u="none" strike="noStrike">
                          <a:solidFill>
                            <a:srgbClr val="000000"/>
                          </a:solidFill>
                          <a:effectLst/>
                          <a:latin typeface="Arial" panose="020B0604020202020204" pitchFamily="34" charset="0"/>
                          <a:cs typeface="Arial" panose="020B0604020202020204" pitchFamily="34" charset="0"/>
                        </a:rPr>
                      </a:br>
                      <a:r>
                        <a:rPr lang="pl-PL" sz="1000" b="0" i="0" u="none" strike="noStrike">
                          <a:solidFill>
                            <a:srgbClr val="000000"/>
                          </a:solidFill>
                          <a:effectLst/>
                          <a:latin typeface="Arial" panose="020B0604020202020204" pitchFamily="34" charset="0"/>
                          <a:cs typeface="Arial" panose="020B0604020202020204" pitchFamily="34" charset="0"/>
                        </a:rPr>
                        <a:t>IEC 60950-1: 2006</a:t>
                      </a:r>
                      <a:br>
                        <a:rPr lang="pl-PL" sz="1000" b="0" i="0" u="none" strike="noStrike">
                          <a:solidFill>
                            <a:srgbClr val="000000"/>
                          </a:solidFill>
                          <a:effectLst/>
                          <a:latin typeface="Arial" panose="020B0604020202020204" pitchFamily="34" charset="0"/>
                          <a:cs typeface="Arial" panose="020B0604020202020204" pitchFamily="34" charset="0"/>
                        </a:rPr>
                      </a:br>
                      <a:r>
                        <a:rPr lang="pl-PL" sz="1000" b="0" i="0" u="none" strike="noStrike">
                          <a:solidFill>
                            <a:srgbClr val="000000"/>
                          </a:solidFill>
                          <a:effectLst/>
                          <a:latin typeface="Arial" panose="020B0604020202020204" pitchFamily="34" charset="0"/>
                          <a:cs typeface="Arial" panose="020B0604020202020204" pitchFamily="34" charset="0"/>
                        </a:rPr>
                        <a:t>IEC 61326-1: 2012</a:t>
                      </a:r>
                      <a:br>
                        <a:rPr lang="pl-PL" sz="1000" b="0" i="0" u="none" strike="noStrike">
                          <a:solidFill>
                            <a:srgbClr val="000000"/>
                          </a:solidFill>
                          <a:effectLst/>
                          <a:latin typeface="Arial" panose="020B0604020202020204" pitchFamily="34" charset="0"/>
                          <a:cs typeface="Arial" panose="020B0604020202020204" pitchFamily="34" charset="0"/>
                        </a:rPr>
                      </a:br>
                      <a:r>
                        <a:rPr lang="pl-PL" sz="1000" b="0" i="0" u="none" strike="noStrike">
                          <a:solidFill>
                            <a:srgbClr val="000000"/>
                          </a:solidFill>
                          <a:effectLst/>
                          <a:latin typeface="Arial" panose="020B0604020202020204" pitchFamily="34" charset="0"/>
                          <a:cs typeface="Arial" panose="020B0604020202020204" pitchFamily="34" charset="0"/>
                        </a:rPr>
                        <a:t>UL 508: 2010</a:t>
                      </a:r>
                    </a:p>
                  </a:txBody>
                  <a:tcPr marL="9525" marR="9525" marT="9525" marB="0" anchor="ctr"/>
                </a:tc>
                <a:extLst>
                  <a:ext uri="{0D108BD9-81ED-4DB2-BD59-A6C34878D82A}">
                    <a16:rowId xmlns:a16="http://schemas.microsoft.com/office/drawing/2014/main" val="17164655"/>
                  </a:ext>
                </a:extLst>
              </a:tr>
              <a:tr h="660213">
                <a:tc>
                  <a:txBody>
                    <a:bodyPr/>
                    <a:lstStyle/>
                    <a:p>
                      <a:pPr marL="72000" algn="l" fontAlgn="ctr">
                        <a:lnSpc>
                          <a:spcPct val="100000"/>
                        </a:lnSpc>
                      </a:pPr>
                      <a:r>
                        <a:rPr lang="en-US" sz="1000" b="0" i="0" u="none" strike="noStrike">
                          <a:solidFill>
                            <a:srgbClr val="000000"/>
                          </a:solidFill>
                          <a:effectLst/>
                          <a:latin typeface="Arial" panose="020B0604020202020204" pitchFamily="34" charset="0"/>
                          <a:cs typeface="Arial" panose="020B0604020202020204" pitchFamily="34" charset="0"/>
                        </a:rPr>
                        <a:t>Closed loop Fluxgate CTSR type</a:t>
                      </a:r>
                    </a:p>
                  </a:txBody>
                  <a:tcPr marL="9525" marR="9525" marT="9525" marB="0" anchor="ctr"/>
                </a:tc>
                <a:tc>
                  <a:txBody>
                    <a:bodyPr/>
                    <a:lstStyle/>
                    <a:p>
                      <a:pPr marL="72000" algn="l" fontAlgn="ctr">
                        <a:lnSpc>
                          <a:spcPct val="100000"/>
                        </a:lnSpc>
                      </a:pPr>
                      <a:r>
                        <a:rPr lang="en-IN" sz="1000" b="0" i="0" u="none" strike="noStrike">
                          <a:solidFill>
                            <a:srgbClr val="000000"/>
                          </a:solidFill>
                          <a:effectLst/>
                          <a:latin typeface="Arial" panose="020B0604020202020204" pitchFamily="34" charset="0"/>
                          <a:cs typeface="Arial" panose="020B0604020202020204" pitchFamily="34" charset="0"/>
                        </a:rPr>
                        <a:t>CTSR series</a:t>
                      </a:r>
                    </a:p>
                  </a:txBody>
                  <a:tcPr marL="9525" marR="9525" marT="9525" marB="0" anchor="ctr"/>
                </a:tc>
                <a:tc>
                  <a:txBody>
                    <a:bodyPr/>
                    <a:lstStyle/>
                    <a:p>
                      <a:pPr marL="72000" algn="l" fontAlgn="ctr">
                        <a:lnSpc>
                          <a:spcPct val="100000"/>
                        </a:lnSpc>
                      </a:pPr>
                      <a:r>
                        <a:rPr lang="en-US" sz="1000" b="0" i="0" u="none" strike="noStrike">
                          <a:solidFill>
                            <a:srgbClr val="000000"/>
                          </a:solidFill>
                          <a:effectLst/>
                          <a:latin typeface="Arial" panose="020B0604020202020204" pitchFamily="34" charset="0"/>
                          <a:cs typeface="Arial" panose="020B0604020202020204" pitchFamily="34" charset="0"/>
                        </a:rPr>
                        <a:t>Wide Aperture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Residual Current Measurement</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Leakage Current Measurement in Transformerless PV Inverters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First Human Contact Protection of PV arrays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Failure Detection in Power Sources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Symmetrical Fault Detection</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Leakage Current Detection in Stacked DC Sources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Single Phase or Three Phase Nominal Current Measurement up to +-30 A Per Wire (DC or AC)</a:t>
                      </a:r>
                    </a:p>
                  </a:txBody>
                  <a:tcPr marL="9525" marR="9525" marT="9525" marB="0" anchor="ctr"/>
                </a:tc>
                <a:tc>
                  <a:txBody>
                    <a:bodyPr/>
                    <a:lstStyle/>
                    <a:p>
                      <a:pPr marL="72000" algn="l"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High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Low Offset Drift Over Temperature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Overload Capacity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Insulation Capacity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Reference Pin With Two Modes, Ref IN and Ref OUT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Degauss and Test Functions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Possibility to Add up to Four Primary Wires (diameter 4.2 mm max) in Addition to the Already Integrated Primary Conductors</a:t>
                      </a:r>
                    </a:p>
                  </a:txBody>
                  <a:tcPr marL="9525" marR="9525" marT="9525" marB="0" anchor="ctr"/>
                </a:tc>
                <a:tc>
                  <a:txBody>
                    <a:bodyPr/>
                    <a:lstStyle/>
                    <a:p>
                      <a:pPr marL="72000" algn="l" fontAlgn="ctr">
                        <a:lnSpc>
                          <a:spcPct val="100000"/>
                        </a:lnSpc>
                      </a:pPr>
                      <a:r>
                        <a:rPr lang="pl-PL" sz="1000" b="0" i="0" u="none" strike="noStrike" dirty="0">
                          <a:solidFill>
                            <a:srgbClr val="000000"/>
                          </a:solidFill>
                          <a:effectLst/>
                          <a:latin typeface="Arial" panose="020B0604020202020204" pitchFamily="34" charset="0"/>
                          <a:cs typeface="Arial" panose="020B0604020202020204" pitchFamily="34" charset="0"/>
                        </a:rPr>
                        <a:t>EN 50178: 1997</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IEC 61010-1: 2010</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UL 508: 2010</a:t>
                      </a:r>
                    </a:p>
                  </a:txBody>
                  <a:tcPr marL="9525" marR="9525" marT="9525" marB="0" anchor="ctr"/>
                </a:tc>
                <a:extLst>
                  <a:ext uri="{0D108BD9-81ED-4DB2-BD59-A6C34878D82A}">
                    <a16:rowId xmlns:a16="http://schemas.microsoft.com/office/drawing/2014/main" val="4255591388"/>
                  </a:ext>
                </a:extLst>
              </a:tr>
              <a:tr h="496439">
                <a:tc>
                  <a:txBody>
                    <a:bodyPr/>
                    <a:lstStyle/>
                    <a:p>
                      <a:pPr marL="72000" algn="l" fontAlgn="ctr"/>
                      <a:r>
                        <a:rPr lang="nl-NL" sz="1000" b="0" i="0" u="none" strike="noStrike" dirty="0">
                          <a:solidFill>
                            <a:srgbClr val="000000"/>
                          </a:solidFill>
                          <a:effectLst/>
                          <a:latin typeface="Arial" panose="020B0604020202020204" pitchFamily="34" charset="0"/>
                          <a:cs typeface="Arial" panose="020B0604020202020204" pitchFamily="34" charset="0"/>
                        </a:rPr>
                        <a:t>Open loop Fluxgate CAB type</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CDSR-NP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CDSR-TP series</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Leakage current measurement in an IC-CPD in-cable (mode 2) and for wall boxes (mode 3) contact and protection device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Single phase nominal current up to ±32 A RMS</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Very low error at small currents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overload capability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insulation capability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Test winding</a:t>
                      </a:r>
                    </a:p>
                  </a:txBody>
                  <a:tcPr marL="9525" marR="9525" marT="9525" marB="0" anchor="ctr"/>
                </a:tc>
                <a:tc>
                  <a:txBody>
                    <a:bodyPr/>
                    <a:lstStyle/>
                    <a:p>
                      <a:pPr marL="72000" algn="l" fontAlgn="ctr"/>
                      <a:r>
                        <a:rPr lang="pl-PL" sz="1000" b="0" i="0" u="none" strike="noStrike" dirty="0">
                          <a:solidFill>
                            <a:srgbClr val="000000"/>
                          </a:solidFill>
                          <a:effectLst/>
                          <a:latin typeface="Arial" panose="020B0604020202020204" pitchFamily="34" charset="0"/>
                          <a:cs typeface="Arial" panose="020B0604020202020204" pitchFamily="34" charset="0"/>
                        </a:rPr>
                        <a:t>IEC 61851-1: 2017 </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IEC 62752: 2016 </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IEC 62955: 2018 </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UL 2231-1: 2012 </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UL 2231-2: 2012 </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UL 2594: 2016</a:t>
                      </a:r>
                    </a:p>
                  </a:txBody>
                  <a:tcPr marL="9525" marR="9525" marT="9525" marB="0" anchor="ctr"/>
                </a:tc>
                <a:extLst>
                  <a:ext uri="{0D108BD9-81ED-4DB2-BD59-A6C34878D82A}">
                    <a16:rowId xmlns:a16="http://schemas.microsoft.com/office/drawing/2014/main" val="1325541188"/>
                  </a:ext>
                </a:extLst>
              </a:tr>
            </a:tbl>
          </a:graphicData>
        </a:graphic>
      </p:graphicFrame>
      <p:pic>
        <p:nvPicPr>
          <p:cNvPr id="3" name="Picture 2" descr="Text&#10;&#10;Description automatically generated">
            <a:extLst>
              <a:ext uri="{FF2B5EF4-FFF2-40B4-BE49-F238E27FC236}">
                <a16:creationId xmlns:a16="http://schemas.microsoft.com/office/drawing/2014/main" id="{5A926453-BD26-8E09-7031-202C2A2EC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68904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52663" y="6412276"/>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73" name="Table 72">
            <a:extLst>
              <a:ext uri="{FF2B5EF4-FFF2-40B4-BE49-F238E27FC236}">
                <a16:creationId xmlns:a16="http://schemas.microsoft.com/office/drawing/2014/main" id="{0CB14B56-90BC-3954-B80D-7F2268EEDBA3}"/>
              </a:ext>
            </a:extLst>
          </p:cNvPr>
          <p:cNvGraphicFramePr>
            <a:graphicFrameLocks noGrp="1"/>
          </p:cNvGraphicFramePr>
          <p:nvPr>
            <p:extLst>
              <p:ext uri="{D42A27DB-BD31-4B8C-83A1-F6EECF244321}">
                <p14:modId xmlns:p14="http://schemas.microsoft.com/office/powerpoint/2010/main" val="781991450"/>
              </p:ext>
            </p:extLst>
          </p:nvPr>
        </p:nvGraphicFramePr>
        <p:xfrm>
          <a:off x="100619" y="827287"/>
          <a:ext cx="8942761" cy="5348982"/>
        </p:xfrm>
        <a:graphic>
          <a:graphicData uri="http://schemas.openxmlformats.org/drawingml/2006/table">
            <a:tbl>
              <a:tblPr>
                <a:tableStyleId>{5C22544A-7EE6-4342-B048-85BDC9FD1C3A}</a:tableStyleId>
              </a:tblPr>
              <a:tblGrid>
                <a:gridCol w="851675">
                  <a:extLst>
                    <a:ext uri="{9D8B030D-6E8A-4147-A177-3AD203B41FA5}">
                      <a16:colId xmlns:a16="http://schemas.microsoft.com/office/drawing/2014/main" val="56321129"/>
                    </a:ext>
                  </a:extLst>
                </a:gridCol>
                <a:gridCol w="2195815">
                  <a:extLst>
                    <a:ext uri="{9D8B030D-6E8A-4147-A177-3AD203B41FA5}">
                      <a16:colId xmlns:a16="http://schemas.microsoft.com/office/drawing/2014/main" val="3213345943"/>
                    </a:ext>
                  </a:extLst>
                </a:gridCol>
                <a:gridCol w="2351556">
                  <a:extLst>
                    <a:ext uri="{9D8B030D-6E8A-4147-A177-3AD203B41FA5}">
                      <a16:colId xmlns:a16="http://schemas.microsoft.com/office/drawing/2014/main" val="1605678367"/>
                    </a:ext>
                  </a:extLst>
                </a:gridCol>
                <a:gridCol w="2227064">
                  <a:extLst>
                    <a:ext uri="{9D8B030D-6E8A-4147-A177-3AD203B41FA5}">
                      <a16:colId xmlns:a16="http://schemas.microsoft.com/office/drawing/2014/main" val="2095181693"/>
                    </a:ext>
                  </a:extLst>
                </a:gridCol>
                <a:gridCol w="1316651">
                  <a:extLst>
                    <a:ext uri="{9D8B030D-6E8A-4147-A177-3AD203B41FA5}">
                      <a16:colId xmlns:a16="http://schemas.microsoft.com/office/drawing/2014/main" val="4201476549"/>
                    </a:ext>
                  </a:extLst>
                </a:gridCol>
              </a:tblGrid>
              <a:tr h="156773">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5155483">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Closed loop Hall effect</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LA100P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LA125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LA130150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LA200P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LA255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LA25NP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LA305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LA306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LA35NP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LA55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LAH series, &amp; LAH125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LAX100NP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LDSR-NP series, &amp; LDSR-TP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LES series, &amp; LESR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LF1005S series, &amp; LF1010-S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LF2005 series, &amp; LF2010-S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LF205 series, &amp; LF210-S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LF305 series, &amp; LF306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LF310-S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LF505S series, &amp; LF510-S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LH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LKSR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LPSR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LT10000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LT1005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LT2005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LT4000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LT505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LV100 series, &amp; LV100xx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LV200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LV25 series, &amp; LV25xx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LXS series, &amp; LXSR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LZSR-P series, &amp; LZSR-TP series</a:t>
                      </a:r>
                    </a:p>
                  </a:txBody>
                  <a:tcPr marL="9525" marR="9525" marT="9525" marB="0" anchor="ctr"/>
                </a:tc>
                <a:tc>
                  <a:txBody>
                    <a:bodyPr/>
                    <a:lstStyle/>
                    <a:p>
                      <a:pPr marL="72000" algn="l" rtl="0" fontAlgn="ctr"/>
                      <a:r>
                        <a:rPr lang="en-US" sz="1000" b="0" i="0" u="none" strike="noStrike">
                          <a:solidFill>
                            <a:srgbClr val="000000"/>
                          </a:solidFill>
                          <a:effectLst/>
                          <a:latin typeface="Arial" panose="020B0604020202020204" pitchFamily="34" charset="0"/>
                          <a:cs typeface="Arial" panose="020B0604020202020204" pitchFamily="34" charset="0"/>
                        </a:rPr>
                        <a:t>AC variable speed drives and servo motor drives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Switched Mode Power Supplies (SMPS)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Leakage current measurement in transformerless PV inverters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Failure detection in power sources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Symmetrical fault detection</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Current leakage detection in stacked DC sources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Solar inverters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Windmill inverters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First human contact protection of PV arrays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Nominal current per phase measurement up to ±30 A per wire (DC or AC)</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Single phase nominal current measurement up to ±35 A per wire (DC or AC)</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Substations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Single or three phase inverter</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and braking chopper</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converter</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Auxiliary converter</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Battery charger</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Railway overhead line voltage measurement</a:t>
                      </a:r>
                    </a:p>
                  </a:txBody>
                  <a:tcPr marL="9525" marR="9525" marT="9525" marB="0" anchor="ctr"/>
                </a:tc>
                <a:tc>
                  <a:txBody>
                    <a:bodyPr/>
                    <a:lstStyle/>
                    <a:p>
                      <a:pPr marL="72000"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Excellent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Optimized response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 insertion losses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Optimized delay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Height less than 16.5 mm for a simplified integration with power modules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primary inductance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low offset drift temperature coefficient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overload capability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insulation capability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Test winding</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dv/dt immunity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CAS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CASR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Reference pin with two modes: Ref IN and Ref OUT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Extended measuring range for unipolar measurement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CKSR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disturbance in common mode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thermal drift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LTS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LTSR footprint compatible</a:t>
                      </a:r>
                    </a:p>
                  </a:txBody>
                  <a:tcPr marL="9525" marR="9525" marT="9525" marB="0" anchor="ctr"/>
                </a:tc>
                <a:tc>
                  <a:txBody>
                    <a:bodyPr/>
                    <a:lstStyle/>
                    <a:p>
                      <a:pPr marL="72000" algn="l" rtl="0" fontAlgn="ct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UL508 - UR marking</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61010-1-safety</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61800-1: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61800-3: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61800-5-1: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62477-1: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508:2013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2011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2021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2018</a:t>
                      </a:r>
                    </a:p>
                  </a:txBody>
                  <a:tcPr marL="9525" marR="9525" marT="9525" marB="0" anchor="ctr"/>
                </a:tc>
                <a:extLst>
                  <a:ext uri="{0D108BD9-81ED-4DB2-BD59-A6C34878D82A}">
                    <a16:rowId xmlns:a16="http://schemas.microsoft.com/office/drawing/2014/main" val="4089273053"/>
                  </a:ext>
                </a:extLst>
              </a:tr>
            </a:tbl>
          </a:graphicData>
        </a:graphic>
      </p:graphicFrame>
      <p:pic>
        <p:nvPicPr>
          <p:cNvPr id="3" name="Picture 2" descr="Text&#10;&#10;Description automatically generated">
            <a:extLst>
              <a:ext uri="{FF2B5EF4-FFF2-40B4-BE49-F238E27FC236}">
                <a16:creationId xmlns:a16="http://schemas.microsoft.com/office/drawing/2014/main" id="{02E7F185-090B-9FFD-4135-91D521F65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298225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able 72">
            <a:extLst>
              <a:ext uri="{FF2B5EF4-FFF2-40B4-BE49-F238E27FC236}">
                <a16:creationId xmlns:a16="http://schemas.microsoft.com/office/drawing/2014/main" id="{0CB14B56-90BC-3954-B80D-7F2268EEDBA3}"/>
              </a:ext>
            </a:extLst>
          </p:cNvPr>
          <p:cNvGraphicFramePr>
            <a:graphicFrameLocks noGrp="1"/>
          </p:cNvGraphicFramePr>
          <p:nvPr>
            <p:extLst>
              <p:ext uri="{D42A27DB-BD31-4B8C-83A1-F6EECF244321}">
                <p14:modId xmlns:p14="http://schemas.microsoft.com/office/powerpoint/2010/main" val="3047387953"/>
              </p:ext>
            </p:extLst>
          </p:nvPr>
        </p:nvGraphicFramePr>
        <p:xfrm>
          <a:off x="100619" y="721271"/>
          <a:ext cx="8942763" cy="5806182"/>
        </p:xfrm>
        <a:graphic>
          <a:graphicData uri="http://schemas.openxmlformats.org/drawingml/2006/table">
            <a:tbl>
              <a:tblPr>
                <a:tableStyleId>{5C22544A-7EE6-4342-B048-85BDC9FD1C3A}</a:tableStyleId>
              </a:tblPr>
              <a:tblGrid>
                <a:gridCol w="867569">
                  <a:extLst>
                    <a:ext uri="{9D8B030D-6E8A-4147-A177-3AD203B41FA5}">
                      <a16:colId xmlns:a16="http://schemas.microsoft.com/office/drawing/2014/main" val="56321129"/>
                    </a:ext>
                  </a:extLst>
                </a:gridCol>
                <a:gridCol w="1213168">
                  <a:extLst>
                    <a:ext uri="{9D8B030D-6E8A-4147-A177-3AD203B41FA5}">
                      <a16:colId xmlns:a16="http://schemas.microsoft.com/office/drawing/2014/main" val="3213345943"/>
                    </a:ext>
                  </a:extLst>
                </a:gridCol>
                <a:gridCol w="2730578">
                  <a:extLst>
                    <a:ext uri="{9D8B030D-6E8A-4147-A177-3AD203B41FA5}">
                      <a16:colId xmlns:a16="http://schemas.microsoft.com/office/drawing/2014/main" val="1605678367"/>
                    </a:ext>
                  </a:extLst>
                </a:gridCol>
                <a:gridCol w="2740396">
                  <a:extLst>
                    <a:ext uri="{9D8B030D-6E8A-4147-A177-3AD203B41FA5}">
                      <a16:colId xmlns:a16="http://schemas.microsoft.com/office/drawing/2014/main" val="2095181693"/>
                    </a:ext>
                  </a:extLst>
                </a:gridCol>
                <a:gridCol w="1391052">
                  <a:extLst>
                    <a:ext uri="{9D8B030D-6E8A-4147-A177-3AD203B41FA5}">
                      <a16:colId xmlns:a16="http://schemas.microsoft.com/office/drawing/2014/main" val="4201476549"/>
                    </a:ext>
                  </a:extLst>
                </a:gridCol>
              </a:tblGrid>
              <a:tr h="145232">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5196569">
                <a:tc>
                  <a:txBody>
                    <a:bodyPr/>
                    <a:lstStyle/>
                    <a:p>
                      <a:pPr marL="72000" algn="l" fontAlgn="ctr">
                        <a:spcBef>
                          <a:spcPts val="0"/>
                        </a:spcBef>
                      </a:pPr>
                      <a:r>
                        <a:rPr lang="en-IN" sz="1000" b="0" i="0" u="none" strike="noStrike">
                          <a:solidFill>
                            <a:srgbClr val="000000"/>
                          </a:solidFill>
                          <a:effectLst/>
                          <a:latin typeface="Arial" panose="020B0604020202020204" pitchFamily="34" charset="0"/>
                          <a:cs typeface="Arial" panose="020B0604020202020204" pitchFamily="34" charset="0"/>
                        </a:rPr>
                        <a:t>Open loop Hall effect</a:t>
                      </a:r>
                    </a:p>
                  </a:txBody>
                  <a:tcPr marL="9525" marR="9525" marT="9525" marB="0" anchor="ctr"/>
                </a:tc>
                <a:tc>
                  <a:txBody>
                    <a:bodyPr/>
                    <a:lstStyle/>
                    <a:p>
                      <a:pPr marL="72000" algn="l" fontAlgn="ctr">
                        <a:spcBef>
                          <a:spcPts val="0"/>
                        </a:spcBef>
                      </a:pPr>
                      <a:r>
                        <a:rPr lang="en-IN" sz="1000" b="0" i="0" u="none" strike="noStrike">
                          <a:solidFill>
                            <a:srgbClr val="000000"/>
                          </a:solidFill>
                          <a:effectLst/>
                          <a:latin typeface="Arial" panose="020B0604020202020204" pitchFamily="34" charset="0"/>
                          <a:cs typeface="Arial" panose="020B0604020202020204" pitchFamily="34" charset="0"/>
                        </a:rPr>
                        <a:t>AHR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DHR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DK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GO-SME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GO-SMS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HAC/HEC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HAIS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HAL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HAS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HASS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HAT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HAX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HAZ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HLSR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HLSR-PW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HLSR-SM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HMSR-SMS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HOB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HOxx-NP-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HOxx-NPW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HOxx-P-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HOxx-PW-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HOxx-S-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HOxx-SW-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HOYL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HOYS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HTA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HTB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HTFS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HTR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HX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HXN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HXS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HY series</a:t>
                      </a:r>
                    </a:p>
                  </a:txBody>
                  <a:tcPr marL="9525" marR="9525" marT="9525" marB="0" anchor="ctr"/>
                </a:tc>
                <a:tc>
                  <a:txBody>
                    <a:bodyPr/>
                    <a:lstStyle/>
                    <a:p>
                      <a:pPr marL="72000" algn="l" rtl="0" fontAlgn="ctr">
                        <a:spcBef>
                          <a:spcPts val="0"/>
                        </a:spcBef>
                      </a:pPr>
                      <a:r>
                        <a:rPr lang="en-IN" sz="1000" b="0" i="0" u="none" strike="noStrike">
                          <a:solidFill>
                            <a:srgbClr val="000000"/>
                          </a:solidFill>
                          <a:effectLst/>
                          <a:latin typeface="Arial" panose="020B0604020202020204" pitchFamily="34" charset="0"/>
                          <a:cs typeface="Arial" panose="020B0604020202020204" pitchFamily="34" charset="0"/>
                        </a:rPr>
                        <a:t>AC power supplies or Motors True RMS current sensing </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VFD Controlled Loads VFD output current monitoring </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SCRs or Swith-mode Rectifiers </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Renewable Energy Installations or Backup Batteries Continuous condition minitoring </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Switching Power Supplies and Electronic Ballasts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Battery Banks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Power Supplies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Electric Heating Elements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Small drives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HVAC inverters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Solar inverters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E-Bikes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AC variable speed drives and servo motor drives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Static converters for DC motor drivers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Battery supplied applications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Uninterruptible Power Supplies (UPS)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Switched Mode Power Supplies (SMPS)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Power suppliers for welding applications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DC motor drives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Combiner box</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Solar inverter on DC side of the inverter (MPPT)</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Plasma cutter, welding</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Charging station</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Power supplies for TELECOM (monitoring &amp; measuring)</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Electrical chemistry</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Chopper</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Forklift Devices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Electrical appliances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General purpose inverters</a:t>
                      </a:r>
                    </a:p>
                  </a:txBody>
                  <a:tcPr marL="9525" marR="9525" marT="9525" marB="0" anchor="ctr"/>
                </a:tc>
                <a:tc>
                  <a:txBody>
                    <a:bodyPr/>
                    <a:lstStyle/>
                    <a:p>
                      <a:pPr marL="72000" algn="l" rtl="0" fontAlgn="ctr">
                        <a:spcBef>
                          <a:spcPts val="0"/>
                        </a:spcBef>
                      </a:pPr>
                      <a:r>
                        <a:rPr lang="en-US" sz="1000" b="0" i="0" u="none" strike="noStrike" dirty="0">
                          <a:solidFill>
                            <a:srgbClr val="000000"/>
                          </a:solidFill>
                          <a:effectLst/>
                          <a:latin typeface="Arial" panose="020B0604020202020204" pitchFamily="34" charset="0"/>
                          <a:cs typeface="Arial" panose="020B0604020202020204" pitchFamily="34" charset="0"/>
                        </a:rPr>
                        <a:t>High insulation between primary and secondary circuits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Eliminates insertion loss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Large aperture for cable up to Ø32mm</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isolation between primary and secondary circuits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Extended Measuring Range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Open loop multi-range current transducer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electrical resistance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Dual supply voltage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power consumption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bandwidth</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 magnetic hysteresis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Galvanic separation between primary and secondary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Insulated test voltage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Small footprint with standard surface mount PCB mounting</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Dual overcurrent detection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Small size and space saving</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Only one design for wide current ratings range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Extremely low profile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Over-drivable </a:t>
                      </a:r>
                      <a:r>
                        <a:rPr lang="en-US" sz="1000" b="0" i="0" u="none" strike="noStrike" dirty="0" err="1">
                          <a:solidFill>
                            <a:srgbClr val="000000"/>
                          </a:solidFill>
                          <a:effectLst/>
                          <a:latin typeface="Arial" panose="020B0604020202020204" pitchFamily="34" charset="0"/>
                          <a:cs typeface="Arial" panose="020B0604020202020204" pitchFamily="34" charset="0"/>
                        </a:rPr>
                        <a:t>Vref</a:t>
                      </a:r>
                      <a:r>
                        <a:rPr lang="en-US" sz="1000" b="0" i="0" u="none" strike="noStrike" dirty="0">
                          <a:solidFill>
                            <a:srgbClr val="000000"/>
                          </a:solidFill>
                          <a:effectLst/>
                          <a:latin typeface="Arial" panose="020B0604020202020204" pitchFamily="34" charset="0"/>
                          <a:cs typeface="Arial" panose="020B0604020202020204" pitchFamily="34" charset="0"/>
                        </a:rPr>
                        <a:t> &amp; </a:t>
                      </a:r>
                      <a:r>
                        <a:rPr lang="en-US" sz="1000" b="0" i="0" u="none" strike="noStrike" dirty="0" err="1">
                          <a:solidFill>
                            <a:srgbClr val="000000"/>
                          </a:solidFill>
                          <a:effectLst/>
                          <a:latin typeface="Arial" panose="020B0604020202020204" pitchFamily="34" charset="0"/>
                          <a:cs typeface="Arial" panose="020B0604020202020204" pitchFamily="34" charset="0"/>
                        </a:rPr>
                        <a:t>Uref</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Reinforced insulation capability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resolution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Lightning impulse current ≤ 20 kA.</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insulation capability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Fast Response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cut-off frequency &gt; 1 MHz</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linearity, and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Easy to mount split core with automatic handling system</a:t>
                      </a:r>
                    </a:p>
                  </a:txBody>
                  <a:tcPr marL="9525" marR="9525" marT="9525" marB="0" anchor="ctr"/>
                </a:tc>
                <a:tc>
                  <a:txBody>
                    <a:bodyPr/>
                    <a:lstStyle/>
                    <a:p>
                      <a:pPr marL="72000" algn="l" rtl="0" fontAlgn="ctr">
                        <a:spcBef>
                          <a:spcPts val="0"/>
                        </a:spcBef>
                      </a:pP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 2001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61326-1: 2005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61800-5-1: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62368-1:2018</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1577: 2014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62368: 2019</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61000-6-2:2016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61477-1:2012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2006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61326-1: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60950-1: 2005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61010-2-30: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1998</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1999</a:t>
                      </a:r>
                    </a:p>
                  </a:txBody>
                  <a:tcPr marL="9525" marR="9525" marT="9525" marB="0" anchor="ctr"/>
                </a:tc>
                <a:extLst>
                  <a:ext uri="{0D108BD9-81ED-4DB2-BD59-A6C34878D82A}">
                    <a16:rowId xmlns:a16="http://schemas.microsoft.com/office/drawing/2014/main" val="4089273053"/>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52663" y="6491788"/>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1E4B21B3-8406-0C4B-1F1D-3C1711C09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089691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52663" y="6438780"/>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73" name="Table 72">
            <a:extLst>
              <a:ext uri="{FF2B5EF4-FFF2-40B4-BE49-F238E27FC236}">
                <a16:creationId xmlns:a16="http://schemas.microsoft.com/office/drawing/2014/main" id="{0CB14B56-90BC-3954-B80D-7F2268EEDBA3}"/>
              </a:ext>
            </a:extLst>
          </p:cNvPr>
          <p:cNvGraphicFramePr>
            <a:graphicFrameLocks noGrp="1"/>
          </p:cNvGraphicFramePr>
          <p:nvPr>
            <p:extLst>
              <p:ext uri="{D42A27DB-BD31-4B8C-83A1-F6EECF244321}">
                <p14:modId xmlns:p14="http://schemas.microsoft.com/office/powerpoint/2010/main" val="292820876"/>
              </p:ext>
            </p:extLst>
          </p:nvPr>
        </p:nvGraphicFramePr>
        <p:xfrm>
          <a:off x="100620" y="827287"/>
          <a:ext cx="8942763" cy="5368032"/>
        </p:xfrm>
        <a:graphic>
          <a:graphicData uri="http://schemas.openxmlformats.org/drawingml/2006/table">
            <a:tbl>
              <a:tblPr>
                <a:tableStyleId>{5C22544A-7EE6-4342-B048-85BDC9FD1C3A}</a:tableStyleId>
              </a:tblPr>
              <a:tblGrid>
                <a:gridCol w="1009464">
                  <a:extLst>
                    <a:ext uri="{9D8B030D-6E8A-4147-A177-3AD203B41FA5}">
                      <a16:colId xmlns:a16="http://schemas.microsoft.com/office/drawing/2014/main" val="56321129"/>
                    </a:ext>
                  </a:extLst>
                </a:gridCol>
                <a:gridCol w="1011049">
                  <a:extLst>
                    <a:ext uri="{9D8B030D-6E8A-4147-A177-3AD203B41FA5}">
                      <a16:colId xmlns:a16="http://schemas.microsoft.com/office/drawing/2014/main" val="3213345943"/>
                    </a:ext>
                  </a:extLst>
                </a:gridCol>
                <a:gridCol w="2944167">
                  <a:extLst>
                    <a:ext uri="{9D8B030D-6E8A-4147-A177-3AD203B41FA5}">
                      <a16:colId xmlns:a16="http://schemas.microsoft.com/office/drawing/2014/main" val="1605678367"/>
                    </a:ext>
                  </a:extLst>
                </a:gridCol>
                <a:gridCol w="2314336">
                  <a:extLst>
                    <a:ext uri="{9D8B030D-6E8A-4147-A177-3AD203B41FA5}">
                      <a16:colId xmlns:a16="http://schemas.microsoft.com/office/drawing/2014/main" val="2095181693"/>
                    </a:ext>
                  </a:extLst>
                </a:gridCol>
                <a:gridCol w="1663747">
                  <a:extLst>
                    <a:ext uri="{9D8B030D-6E8A-4147-A177-3AD203B41FA5}">
                      <a16:colId xmlns:a16="http://schemas.microsoft.com/office/drawing/2014/main" val="4201476549"/>
                    </a:ext>
                  </a:extLst>
                </a:gridCol>
              </a:tblGrid>
              <a:tr h="94589">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1375487">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Energy Meter</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DCBM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EM4TII series</a:t>
                      </a:r>
                    </a:p>
                  </a:txBody>
                  <a:tcPr marL="9525" marR="9525" marT="9525" marB="0" anchor="ctr"/>
                </a:tc>
                <a:tc>
                  <a:txBody>
                    <a:bodyPr/>
                    <a:lstStyle/>
                    <a:p>
                      <a:pPr marL="72000"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Electric Vehicle Charging infrastructures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Data centers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DC grids &amp; Energy Monitoring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Energy storage, renewables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Railway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Energy measurement on board trains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Electronic equipment used on rolling stock</a:t>
                      </a:r>
                    </a:p>
                  </a:txBody>
                  <a:tcPr marL="9525" marR="9525" marT="9525" marB="0" anchor="ctr"/>
                </a:tc>
                <a:tc>
                  <a:txBody>
                    <a:bodyPr/>
                    <a:lstStyle/>
                    <a:p>
                      <a:pPr marL="72000"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Easy integration into systems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Flexible integration with busbars or cables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OCMF readouts compliant with S.A.F.E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Compliant for energy billing or parking time billing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System monitoring</a:t>
                      </a:r>
                    </a:p>
                  </a:txBody>
                  <a:tcPr marL="9525" marR="9525" marT="9525" marB="0" anchor="ctr"/>
                </a:tc>
                <a:tc>
                  <a:txBody>
                    <a:bodyPr/>
                    <a:lstStyle/>
                    <a:p>
                      <a:pPr marL="72000" algn="l" rtl="0" fontAlgn="ctr"/>
                      <a:r>
                        <a:rPr lang="en-IN" sz="1000" b="0" i="0" u="none" strike="noStrike" dirty="0">
                          <a:solidFill>
                            <a:srgbClr val="000000"/>
                          </a:solidFill>
                          <a:effectLst/>
                          <a:latin typeface="Arial" panose="020B0604020202020204" pitchFamily="34" charset="0"/>
                          <a:cs typeface="Arial" panose="020B0604020202020204" pitchFamily="34" charset="0"/>
                        </a:rPr>
                        <a:t>EN 50470-1: 2006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50470-3: 2006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PTB-A 50.7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PTB-A 20.1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CISPR32 Class-B emission</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62052-11: 2003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61000-6-3: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UL94-V0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50463-x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(2006)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61373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50124-1 (2001)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62056-21 (2002)</a:t>
                      </a:r>
                    </a:p>
                  </a:txBody>
                  <a:tcPr marL="9525" marR="9525" marT="9525" marB="0" anchor="ctr"/>
                </a:tc>
                <a:extLst>
                  <a:ext uri="{0D108BD9-81ED-4DB2-BD59-A6C34878D82A}">
                    <a16:rowId xmlns:a16="http://schemas.microsoft.com/office/drawing/2014/main" val="4089273053"/>
                  </a:ext>
                </a:extLst>
              </a:tr>
              <a:tr h="736257">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Eta (Hall Effect)</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LAS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Excellent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Optimized response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 insertion losses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Current overload capability.</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50178: 1997</a:t>
                      </a:r>
                    </a:p>
                  </a:txBody>
                  <a:tcPr marL="9525" marR="9525" marT="9525" marB="0" anchor="ctr"/>
                </a:tc>
                <a:extLst>
                  <a:ext uri="{0D108BD9-81ED-4DB2-BD59-A6C34878D82A}">
                    <a16:rowId xmlns:a16="http://schemas.microsoft.com/office/drawing/2014/main" val="525163572"/>
                  </a:ext>
                </a:extLst>
              </a:tr>
              <a:tr h="736257">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Integrator</a:t>
                      </a:r>
                    </a:p>
                  </a:txBody>
                  <a:tcPr marL="9525" marR="9525" marT="9525" marB="0" anchor="ctr"/>
                </a:tc>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AI-PMUL series</a:t>
                      </a:r>
                    </a:p>
                  </a:txBody>
                  <a:tcPr marL="9525" marR="9525" marT="9525" marB="0" anchor="ctr"/>
                </a:tc>
                <a:tc>
                  <a:txBody>
                    <a:bodyPr/>
                    <a:lstStyle/>
                    <a:p>
                      <a:pPr marL="72000" algn="l"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MV/LV substations: transformer condition monitoring</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Power measurement: current measurement for active power calculation</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Building sub-metering: energy efficiency monitoring, consumption analysis and cost allocation</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Power quality monitoring: electrical loads and distribution system equipment</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Fault Detection, Isolation and Repair (FDIR)</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Remote Terminal Units (RTU)</a:t>
                      </a:r>
                    </a:p>
                  </a:txBody>
                  <a:tcPr marL="9525" marR="9525" marT="9525" marB="0" anchor="ctr"/>
                </a:tc>
                <a:tc>
                  <a:txBody>
                    <a:bodyPr/>
                    <a:lstStyle/>
                    <a:p>
                      <a:pPr marL="72000" algn="l"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Compact design for DIN rail assembly</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High accuracy Class 0.5 (IEC 61869-2)</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Setup by user via Select / Edit buttons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Clear status indication via bi-color led</a:t>
                      </a:r>
                    </a:p>
                  </a:txBody>
                  <a:tcPr marL="9525" marR="9525" marT="9525" marB="0" anchor="ctr"/>
                </a:tc>
                <a:tc>
                  <a:txBody>
                    <a:bodyPr/>
                    <a:lstStyle/>
                    <a:p>
                      <a:pPr marL="72000" algn="l" defTabSz="914400" rtl="0" eaLnBrk="1" fontAlgn="ctr" latinLnBrk="0" hangingPunct="1"/>
                      <a:r>
                        <a:rPr lang="pl-PL" sz="1000" b="0" i="0" u="none" strike="noStrike" kern="1200" dirty="0">
                          <a:solidFill>
                            <a:srgbClr val="000000"/>
                          </a:solidFill>
                          <a:effectLst/>
                          <a:latin typeface="Arial" panose="020B0604020202020204" pitchFamily="34" charset="0"/>
                          <a:ea typeface="+mn-ea"/>
                          <a:cs typeface="Arial" panose="020B0604020202020204" pitchFamily="34" charset="0"/>
                        </a:rPr>
                        <a:t>IEC 61010-1: 2010</a:t>
                      </a:r>
                      <a:br>
                        <a:rPr lang="pl-P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pl-PL" sz="1000" b="0" i="0" u="none" strike="noStrike" kern="1200" dirty="0">
                          <a:solidFill>
                            <a:srgbClr val="000000"/>
                          </a:solidFill>
                          <a:effectLst/>
                          <a:latin typeface="Arial" panose="020B0604020202020204" pitchFamily="34" charset="0"/>
                          <a:ea typeface="+mn-ea"/>
                          <a:cs typeface="Arial" panose="020B0604020202020204" pitchFamily="34" charset="0"/>
                        </a:rPr>
                        <a:t>IEC 61326-1: 2012</a:t>
                      </a:r>
                    </a:p>
                  </a:txBody>
                  <a:tcPr marL="9525" marR="9525" marT="9525" marB="0" anchor="ctr"/>
                </a:tc>
                <a:extLst>
                  <a:ext uri="{0D108BD9-81ED-4DB2-BD59-A6C34878D82A}">
                    <a16:rowId xmlns:a16="http://schemas.microsoft.com/office/drawing/2014/main" val="2044492464"/>
                  </a:ext>
                </a:extLst>
              </a:tr>
            </a:tbl>
          </a:graphicData>
        </a:graphic>
      </p:graphicFrame>
      <p:pic>
        <p:nvPicPr>
          <p:cNvPr id="3" name="Picture 2" descr="Text&#10;&#10;Description automatically generated">
            <a:extLst>
              <a:ext uri="{FF2B5EF4-FFF2-40B4-BE49-F238E27FC236}">
                <a16:creationId xmlns:a16="http://schemas.microsoft.com/office/drawing/2014/main" id="{F007000A-6108-C5BD-18FC-65BC1563E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644314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52663" y="6438780"/>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73" name="Table 72">
            <a:extLst>
              <a:ext uri="{FF2B5EF4-FFF2-40B4-BE49-F238E27FC236}">
                <a16:creationId xmlns:a16="http://schemas.microsoft.com/office/drawing/2014/main" id="{0CB14B56-90BC-3954-B80D-7F2268EEDBA3}"/>
              </a:ext>
            </a:extLst>
          </p:cNvPr>
          <p:cNvGraphicFramePr>
            <a:graphicFrameLocks noGrp="1"/>
          </p:cNvGraphicFramePr>
          <p:nvPr>
            <p:extLst>
              <p:ext uri="{D42A27DB-BD31-4B8C-83A1-F6EECF244321}">
                <p14:modId xmlns:p14="http://schemas.microsoft.com/office/powerpoint/2010/main" val="2776838311"/>
              </p:ext>
            </p:extLst>
          </p:nvPr>
        </p:nvGraphicFramePr>
        <p:xfrm>
          <a:off x="100620" y="827287"/>
          <a:ext cx="8942763" cy="4901307"/>
        </p:xfrm>
        <a:graphic>
          <a:graphicData uri="http://schemas.openxmlformats.org/drawingml/2006/table">
            <a:tbl>
              <a:tblPr>
                <a:tableStyleId>{5C22544A-7EE6-4342-B048-85BDC9FD1C3A}</a:tableStyleId>
              </a:tblPr>
              <a:tblGrid>
                <a:gridCol w="1009464">
                  <a:extLst>
                    <a:ext uri="{9D8B030D-6E8A-4147-A177-3AD203B41FA5}">
                      <a16:colId xmlns:a16="http://schemas.microsoft.com/office/drawing/2014/main" val="56321129"/>
                    </a:ext>
                  </a:extLst>
                </a:gridCol>
                <a:gridCol w="1011049">
                  <a:extLst>
                    <a:ext uri="{9D8B030D-6E8A-4147-A177-3AD203B41FA5}">
                      <a16:colId xmlns:a16="http://schemas.microsoft.com/office/drawing/2014/main" val="3213345943"/>
                    </a:ext>
                  </a:extLst>
                </a:gridCol>
                <a:gridCol w="2944167">
                  <a:extLst>
                    <a:ext uri="{9D8B030D-6E8A-4147-A177-3AD203B41FA5}">
                      <a16:colId xmlns:a16="http://schemas.microsoft.com/office/drawing/2014/main" val="1605678367"/>
                    </a:ext>
                  </a:extLst>
                </a:gridCol>
                <a:gridCol w="2314336">
                  <a:extLst>
                    <a:ext uri="{9D8B030D-6E8A-4147-A177-3AD203B41FA5}">
                      <a16:colId xmlns:a16="http://schemas.microsoft.com/office/drawing/2014/main" val="2095181693"/>
                    </a:ext>
                  </a:extLst>
                </a:gridCol>
                <a:gridCol w="1663747">
                  <a:extLst>
                    <a:ext uri="{9D8B030D-6E8A-4147-A177-3AD203B41FA5}">
                      <a16:colId xmlns:a16="http://schemas.microsoft.com/office/drawing/2014/main" val="4201476549"/>
                    </a:ext>
                  </a:extLst>
                </a:gridCol>
              </a:tblGrid>
              <a:tr h="48048">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884252">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Insulation Digital Technology</a:t>
                      </a:r>
                    </a:p>
                  </a:txBody>
                  <a:tcPr marL="9525" marR="9525" marT="9525" marB="0" anchor="ctr"/>
                </a:tc>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 series</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DVL series</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DVM series</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DVM-B series</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DVM-DT series</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DVM-UI series</a:t>
                      </a:r>
                    </a:p>
                  </a:txBody>
                  <a:tcPr marL="9525" marR="9525" marT="9525" marB="0" anchor="ctr"/>
                </a:tc>
                <a:tc>
                  <a:txBody>
                    <a:bodyPr/>
                    <a:lstStyle/>
                    <a:p>
                      <a:pPr marL="72000" algn="l"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Single or three phase inverters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Propulsion and braking choppers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Propulsion converters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Auxiliary converters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High power drives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Substations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On-board energy meters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Energy metering</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Railway (fixed installation and onboard)</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Trackside</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AC variable speed and servo motor drives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Static converters for DC motor drives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Battery supplied applications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Uninterruptible Power Supplies (UPS)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Switched Mode Power Supplies (SMPS)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Power supplies for welding applications</a:t>
                      </a:r>
                    </a:p>
                  </a:txBody>
                  <a:tcPr marL="9525" marR="9525" marT="9525" marB="0" anchor="ctr"/>
                </a:tc>
                <a:tc>
                  <a:txBody>
                    <a:bodyPr/>
                    <a:lstStyle/>
                    <a:p>
                      <a:pPr marL="72000" algn="l"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Low consumption and low losses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Compact design</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Good behavior under common mode variations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Excellent accuracy (offset, sensitivity, linearity)</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Response time 60 </a:t>
                      </a:r>
                      <a:r>
                        <a:rPr lang="en-US" sz="1000" b="0" i="0" u="none" strike="noStrike" kern="1200" dirty="0" err="1">
                          <a:solidFill>
                            <a:srgbClr val="000000"/>
                          </a:solidFill>
                          <a:effectLst/>
                          <a:latin typeface="Arial" panose="020B0604020202020204" pitchFamily="34" charset="0"/>
                          <a:ea typeface="+mn-ea"/>
                          <a:cs typeface="Arial" panose="020B0604020202020204" pitchFamily="34" charset="0"/>
                        </a:rPr>
                        <a:t>μs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Low temperature drift</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High Immunity to External Interferences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Very low sensitivity to common mode voltage variations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Fast delay time</a:t>
                      </a:r>
                    </a:p>
                  </a:txBody>
                  <a:tcPr marL="9525" marR="9525" marT="9525" marB="0" anchor="ctr"/>
                </a:tc>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50155: 2017</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50124-1: 2017</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50121-3-2: 2016</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50463 series: 2017</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50178: 1997</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50124-1: 2001</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50121-3-2: 2006</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UL 508: 2013</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50155: 2021</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IEC 62497-1: 2010</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IEC 61010-1: 2010</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IEC 62477-1: 2012</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UL 347: 2016</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IEC 61800-1: 1997</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IEC 61800-2: 2015</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IEC 61800-3: 2004</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IEC 61800-5-1: 2007</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IEC 62109-1: 2010</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UL 347 1: 2016</a:t>
                      </a:r>
                    </a:p>
                  </a:txBody>
                  <a:tcPr marL="9525" marR="9525" marT="9525" marB="0" anchor="ctr"/>
                </a:tc>
                <a:extLst>
                  <a:ext uri="{0D108BD9-81ED-4DB2-BD59-A6C34878D82A}">
                    <a16:rowId xmlns:a16="http://schemas.microsoft.com/office/drawing/2014/main" val="4089273053"/>
                  </a:ext>
                </a:extLst>
              </a:tr>
              <a:tr h="559543">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Isolation Amplifier</a:t>
                      </a:r>
                    </a:p>
                  </a:txBody>
                  <a:tcPr marL="9525" marR="9525" marT="9525" marB="0" anchor="ctr"/>
                </a:tc>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DVC series</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DVC-B series</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DVC-P series</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DVC-UI series</a:t>
                      </a:r>
                    </a:p>
                  </a:txBody>
                  <a:tcPr marL="9525" marR="9525" marT="9525" marB="0" anchor="ctr"/>
                </a:tc>
                <a:tc>
                  <a:txBody>
                    <a:bodyPr/>
                    <a:lstStyle/>
                    <a:p>
                      <a:pPr marL="72000" algn="l"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AC variable speed and servo motor drives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Static converters for DC motor drives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Battery supplied applications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Uninterruptible Power Supplies (UPS)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Power supplies for welding applications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Single or three phase inverters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Auxiliary converters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Substations</a:t>
                      </a:r>
                    </a:p>
                  </a:txBody>
                  <a:tcPr marL="9525" marR="9525" marT="9525" marB="0" anchor="ctr"/>
                </a:tc>
                <a:tc>
                  <a:txBody>
                    <a:bodyPr/>
                    <a:lstStyle/>
                    <a:p>
                      <a:pPr marL="72000" algn="l"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Low consumption and low losses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Compact design</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Very low sensitivity to common mode voltage variations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Excellent accuracy (offset, sensitivity, linearity)</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Fast delay time</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Low temperature drift</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High immunity to external interferences</a:t>
                      </a:r>
                    </a:p>
                  </a:txBody>
                  <a:tcPr marL="9525" marR="9525" marT="9525" marB="0" anchor="ctr"/>
                </a:tc>
                <a:tc>
                  <a:txBody>
                    <a:bodyPr/>
                    <a:lstStyle/>
                    <a:p>
                      <a:pPr marL="72000" algn="l" defTabSz="914400" rtl="0" eaLnBrk="1" fontAlgn="ctr" latinLnBrk="0" hangingPunct="1"/>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EN 50155: 2021</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EN 50121-3-2: 2016</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IEC 62497-1: 2010</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IEC 61000-6-2: 2016</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IEC 61000-6-4: 2016</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IEC 61800-3: 2005</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IEC 61010-1: 2010</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IEC 61800-5-1: 2007</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IEC 62109-1: 2010</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UL 508: 2018</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EN 50155: 2017</a:t>
                      </a:r>
                      <a:b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nl-NL" sz="1000" b="0" i="0" u="none" strike="noStrike" kern="1200" dirty="0">
                          <a:solidFill>
                            <a:srgbClr val="000000"/>
                          </a:solidFill>
                          <a:effectLst/>
                          <a:latin typeface="Arial" panose="020B0604020202020204" pitchFamily="34" charset="0"/>
                          <a:ea typeface="+mn-ea"/>
                          <a:cs typeface="Arial" panose="020B0604020202020204" pitchFamily="34" charset="0"/>
                        </a:rPr>
                        <a:t>IEC 61000-6-3: 2016</a:t>
                      </a:r>
                    </a:p>
                  </a:txBody>
                  <a:tcPr marL="9525" marR="9525" marT="9525" marB="0" anchor="ctr"/>
                </a:tc>
                <a:extLst>
                  <a:ext uri="{0D108BD9-81ED-4DB2-BD59-A6C34878D82A}">
                    <a16:rowId xmlns:a16="http://schemas.microsoft.com/office/drawing/2014/main" val="525163572"/>
                  </a:ext>
                </a:extLst>
              </a:tr>
            </a:tbl>
          </a:graphicData>
        </a:graphic>
      </p:graphicFrame>
      <p:pic>
        <p:nvPicPr>
          <p:cNvPr id="3" name="Picture 2" descr="Text&#10;&#10;Description automatically generated">
            <a:extLst>
              <a:ext uri="{FF2B5EF4-FFF2-40B4-BE49-F238E27FC236}">
                <a16:creationId xmlns:a16="http://schemas.microsoft.com/office/drawing/2014/main" id="{9137A059-854A-E6A8-E351-4732D0879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048010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30A0910-D4B0-BE52-7256-82B3EB46CB03}"/>
              </a:ext>
            </a:extLst>
          </p:cNvPr>
          <p:cNvSpPr txBox="1">
            <a:spLocks/>
          </p:cNvSpPr>
          <p:nvPr/>
        </p:nvSpPr>
        <p:spPr>
          <a:xfrm>
            <a:off x="5598460" y="1783959"/>
            <a:ext cx="3065480" cy="2889114"/>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defTabSz="914400" fontAlgn="auto">
              <a:spcBef>
                <a:spcPct val="0"/>
              </a:spcBef>
              <a:spcAft>
                <a:spcPts val="600"/>
              </a:spcAft>
              <a:buClrTx/>
              <a:buSzTx/>
              <a:buNone/>
              <a:tabLst/>
              <a:defRPr/>
            </a:pPr>
            <a:r>
              <a:rPr kumimoji="0" lang="en-US" sz="5400" b="1" i="0" u="none" strike="noStrike" cap="none" spc="-136" normalizeH="0" baseline="0" noProof="0" dirty="0">
                <a:ln>
                  <a:noFill/>
                </a:ln>
                <a:uLnTx/>
                <a:uFillTx/>
                <a:latin typeface="+mj-lt"/>
                <a:ea typeface="+mj-ea"/>
                <a:cs typeface="+mj-cs"/>
              </a:rPr>
              <a:t>TRACTION</a:t>
            </a:r>
          </a:p>
        </p:txBody>
      </p:sp>
      <p:sp>
        <p:nvSpPr>
          <p:cNvPr id="4103" name="Freeform: Shape 410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a:extLst>
              <a:ext uri="{FF2B5EF4-FFF2-40B4-BE49-F238E27FC236}">
                <a16:creationId xmlns:a16="http://schemas.microsoft.com/office/drawing/2014/main" id="{BE6A83D4-9309-5A5B-0A22-41E2461037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58" r="6477"/>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58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45837" y="6336888"/>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B8D947DB-CE0C-B016-D84D-33A03FEEC4A4}"/>
              </a:ext>
            </a:extLst>
          </p:cNvPr>
          <p:cNvGraphicFramePr>
            <a:graphicFrameLocks noGrp="1"/>
          </p:cNvGraphicFramePr>
          <p:nvPr>
            <p:extLst>
              <p:ext uri="{D42A27DB-BD31-4B8C-83A1-F6EECF244321}">
                <p14:modId xmlns:p14="http://schemas.microsoft.com/office/powerpoint/2010/main" val="330453367"/>
              </p:ext>
            </p:extLst>
          </p:nvPr>
        </p:nvGraphicFramePr>
        <p:xfrm>
          <a:off x="100619" y="827285"/>
          <a:ext cx="8935936" cy="5308471"/>
        </p:xfrm>
        <a:graphic>
          <a:graphicData uri="http://schemas.openxmlformats.org/drawingml/2006/table">
            <a:tbl>
              <a:tblPr>
                <a:tableStyleId>{5C22544A-7EE6-4342-B048-85BDC9FD1C3A}</a:tableStyleId>
              </a:tblPr>
              <a:tblGrid>
                <a:gridCol w="1267570">
                  <a:extLst>
                    <a:ext uri="{9D8B030D-6E8A-4147-A177-3AD203B41FA5}">
                      <a16:colId xmlns:a16="http://schemas.microsoft.com/office/drawing/2014/main" val="56321129"/>
                    </a:ext>
                  </a:extLst>
                </a:gridCol>
                <a:gridCol w="1123444">
                  <a:extLst>
                    <a:ext uri="{9D8B030D-6E8A-4147-A177-3AD203B41FA5}">
                      <a16:colId xmlns:a16="http://schemas.microsoft.com/office/drawing/2014/main" val="3213345943"/>
                    </a:ext>
                  </a:extLst>
                </a:gridCol>
                <a:gridCol w="2329799">
                  <a:extLst>
                    <a:ext uri="{9D8B030D-6E8A-4147-A177-3AD203B41FA5}">
                      <a16:colId xmlns:a16="http://schemas.microsoft.com/office/drawing/2014/main" val="1605678367"/>
                    </a:ext>
                  </a:extLst>
                </a:gridCol>
                <a:gridCol w="2538018">
                  <a:extLst>
                    <a:ext uri="{9D8B030D-6E8A-4147-A177-3AD203B41FA5}">
                      <a16:colId xmlns:a16="http://schemas.microsoft.com/office/drawing/2014/main" val="2095181693"/>
                    </a:ext>
                  </a:extLst>
                </a:gridCol>
                <a:gridCol w="1677105">
                  <a:extLst>
                    <a:ext uri="{9D8B030D-6E8A-4147-A177-3AD203B41FA5}">
                      <a16:colId xmlns:a16="http://schemas.microsoft.com/office/drawing/2014/main" val="4201476549"/>
                    </a:ext>
                  </a:extLst>
                </a:gridCol>
              </a:tblGrid>
              <a:tr h="169342">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2135563">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Closed loop Fluxgate C type</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CD series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CV3 series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CV4 series</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Railway Security System</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Single or three phase inverters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and braking choppers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converters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Auxiliary converters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Battery chargers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AC variable speed drives and servo motor drives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Railway overhead line voltage measurement</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Excellent accuracy</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Very good linearity</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temperature drift</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Delay Time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Bandwidth</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Insertion Loss in the Circuit to be Measured</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Current Overloads Supported Without Damage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Optimized response time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Disturbance in Common Mode</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EN 50155</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EN 50155: 2007</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EN 50121-3-2:2015</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EN 50178: 1997 </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EN 50121-3-2: 2016</a:t>
                      </a:r>
                    </a:p>
                  </a:txBody>
                  <a:tcPr marL="9525" marR="9525" marT="9525" marB="0" anchor="ctr"/>
                </a:tc>
                <a:extLst>
                  <a:ext uri="{0D108BD9-81ED-4DB2-BD59-A6C34878D82A}">
                    <a16:rowId xmlns:a16="http://schemas.microsoft.com/office/drawing/2014/main" val="4089273053"/>
                  </a:ext>
                </a:extLst>
              </a:tr>
              <a:tr h="1481611">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Closed loop Fluxgate CAS-CASR-CKSR type</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CAS-NP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CKSR-NP series</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AC variable speed and servo motor drives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Static converters for DC motor drives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Battery supplied applications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Uninterruptible Power Supplies (UPS)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Switched Mode Power Supplies (SMPS)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supplies for welding applications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Solar inverters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Very low temperature coefficient of offset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dv/dt immunity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Higher creepage distance/clearance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Reduced height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Reference pin with two modes: Ref IN and Ref OUT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Extended measuring range for unipolar measurement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LTS compatible footprint </a:t>
                      </a:r>
                    </a:p>
                  </a:txBody>
                  <a:tcPr marL="9525" marR="9525" marT="9525" marB="0" anchor="ctr"/>
                </a:tc>
                <a:tc>
                  <a:txBody>
                    <a:bodyPr/>
                    <a:lstStyle/>
                    <a:p>
                      <a:pPr marL="72000" algn="l" fontAlgn="ctr"/>
                      <a:r>
                        <a:rPr lang="pl-PL" sz="1000" b="0" i="0" u="none" strike="noStrike" dirty="0">
                          <a:solidFill>
                            <a:srgbClr val="000000"/>
                          </a:solidFill>
                          <a:effectLst/>
                          <a:latin typeface="Arial" panose="020B0604020202020204" pitchFamily="34" charset="0"/>
                          <a:cs typeface="Arial" panose="020B0604020202020204" pitchFamily="34" charset="0"/>
                        </a:rPr>
                        <a:t>EN 50178: 1997 </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IEC 60950-1: 2006 </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IEC 61010-1: 2010 </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IEC 61326-1: 2012 </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UL 508: 2010</a:t>
                      </a:r>
                      <a:br>
                        <a:rPr lang="pl-PL" sz="1000" b="0" i="0" u="none" strike="noStrike" dirty="0">
                          <a:solidFill>
                            <a:srgbClr val="000000"/>
                          </a:solidFill>
                          <a:effectLst/>
                          <a:latin typeface="Arial" panose="020B0604020202020204" pitchFamily="34" charset="0"/>
                          <a:cs typeface="Arial" panose="020B0604020202020204" pitchFamily="34" charset="0"/>
                        </a:rPr>
                      </a:br>
                      <a:r>
                        <a:rPr lang="pl-PL" sz="1000" b="0" i="0" u="none" strike="noStrike" dirty="0">
                          <a:solidFill>
                            <a:srgbClr val="000000"/>
                          </a:solidFill>
                          <a:effectLst/>
                          <a:latin typeface="Arial" panose="020B0604020202020204" pitchFamily="34" charset="0"/>
                          <a:cs typeface="Arial" panose="020B0604020202020204" pitchFamily="34" charset="0"/>
                        </a:rPr>
                        <a:t>UL 508: 2013 </a:t>
                      </a:r>
                    </a:p>
                  </a:txBody>
                  <a:tcPr marL="9525" marR="9525" marT="9525" marB="0" anchor="ctr"/>
                </a:tc>
                <a:extLst>
                  <a:ext uri="{0D108BD9-81ED-4DB2-BD59-A6C34878D82A}">
                    <a16:rowId xmlns:a16="http://schemas.microsoft.com/office/drawing/2014/main" val="17164655"/>
                  </a:ext>
                </a:extLst>
              </a:tr>
              <a:tr h="1521955">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Closed loop Fluxgate ITC type</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ITC series</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Fixed and Onboard Traction</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Excellent accuracy (better than class 0.5R)</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consumption and low losses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Good behavior under common mode variations </a:t>
                      </a:r>
                      <a:br>
                        <a:rPr lang="en-US" sz="1000" b="0" i="0" u="none" strike="noStrike">
                          <a:solidFill>
                            <a:srgbClr val="FF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Bandwidth</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temperature drift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immunity to external interferences.</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50155: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50124-1: 2001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50436: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61869-2: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61869-6: 2016</a:t>
                      </a:r>
                    </a:p>
                  </a:txBody>
                  <a:tcPr marL="9525" marR="9525" marT="9525" marB="0" anchor="ctr"/>
                </a:tc>
                <a:extLst>
                  <a:ext uri="{0D108BD9-81ED-4DB2-BD59-A6C34878D82A}">
                    <a16:rowId xmlns:a16="http://schemas.microsoft.com/office/drawing/2014/main" val="4255591388"/>
                  </a:ext>
                </a:extLst>
              </a:tr>
            </a:tbl>
          </a:graphicData>
        </a:graphic>
      </p:graphicFrame>
      <p:pic>
        <p:nvPicPr>
          <p:cNvPr id="3" name="Picture 2" descr="Text&#10;&#10;Description automatically generated">
            <a:extLst>
              <a:ext uri="{FF2B5EF4-FFF2-40B4-BE49-F238E27FC236}">
                <a16:creationId xmlns:a16="http://schemas.microsoft.com/office/drawing/2014/main" id="{355C318E-2C95-41E7-87D2-EAA3D561E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092499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able 72">
            <a:extLst>
              <a:ext uri="{FF2B5EF4-FFF2-40B4-BE49-F238E27FC236}">
                <a16:creationId xmlns:a16="http://schemas.microsoft.com/office/drawing/2014/main" id="{0CB14B56-90BC-3954-B80D-7F2268EEDBA3}"/>
              </a:ext>
            </a:extLst>
          </p:cNvPr>
          <p:cNvGraphicFramePr>
            <a:graphicFrameLocks noGrp="1"/>
          </p:cNvGraphicFramePr>
          <p:nvPr>
            <p:extLst>
              <p:ext uri="{D42A27DB-BD31-4B8C-83A1-F6EECF244321}">
                <p14:modId xmlns:p14="http://schemas.microsoft.com/office/powerpoint/2010/main" val="2113234586"/>
              </p:ext>
            </p:extLst>
          </p:nvPr>
        </p:nvGraphicFramePr>
        <p:xfrm>
          <a:off x="100619" y="814035"/>
          <a:ext cx="8942763" cy="5044182"/>
        </p:xfrm>
        <a:graphic>
          <a:graphicData uri="http://schemas.openxmlformats.org/drawingml/2006/table">
            <a:tbl>
              <a:tblPr>
                <a:tableStyleId>{5C22544A-7EE6-4342-B048-85BDC9FD1C3A}</a:tableStyleId>
              </a:tblPr>
              <a:tblGrid>
                <a:gridCol w="867569">
                  <a:extLst>
                    <a:ext uri="{9D8B030D-6E8A-4147-A177-3AD203B41FA5}">
                      <a16:colId xmlns:a16="http://schemas.microsoft.com/office/drawing/2014/main" val="56321129"/>
                    </a:ext>
                  </a:extLst>
                </a:gridCol>
                <a:gridCol w="1213168">
                  <a:extLst>
                    <a:ext uri="{9D8B030D-6E8A-4147-A177-3AD203B41FA5}">
                      <a16:colId xmlns:a16="http://schemas.microsoft.com/office/drawing/2014/main" val="3213345943"/>
                    </a:ext>
                  </a:extLst>
                </a:gridCol>
                <a:gridCol w="2730578">
                  <a:extLst>
                    <a:ext uri="{9D8B030D-6E8A-4147-A177-3AD203B41FA5}">
                      <a16:colId xmlns:a16="http://schemas.microsoft.com/office/drawing/2014/main" val="1605678367"/>
                    </a:ext>
                  </a:extLst>
                </a:gridCol>
                <a:gridCol w="2740396">
                  <a:extLst>
                    <a:ext uri="{9D8B030D-6E8A-4147-A177-3AD203B41FA5}">
                      <a16:colId xmlns:a16="http://schemas.microsoft.com/office/drawing/2014/main" val="2095181693"/>
                    </a:ext>
                  </a:extLst>
                </a:gridCol>
                <a:gridCol w="1391052">
                  <a:extLst>
                    <a:ext uri="{9D8B030D-6E8A-4147-A177-3AD203B41FA5}">
                      <a16:colId xmlns:a16="http://schemas.microsoft.com/office/drawing/2014/main" val="4201476549"/>
                    </a:ext>
                  </a:extLst>
                </a:gridCol>
              </a:tblGrid>
              <a:tr h="0">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502867">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Closed loop Hall effect</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LA125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LA200P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LA25NP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LA305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LA500SD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LAC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LES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LF1005S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LF1010-S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LF2005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LF2010-S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LF205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LF210-S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LF305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LF310-S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LF505S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LF510-S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LT1005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LT100S&amp;T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LT2005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LT4000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LT505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LTC1000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LTC2&amp;400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LTC500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LV100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LV100xx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LV25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LXS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LXSR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PCM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Single Phase or Three Phases Inverter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and Braking Chopper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Converter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Auxiliary Converter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Charger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Energy Meter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Solar inverters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Windmill inverters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Test and measurement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Substations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Points condition monitoring</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Signal light indication</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Excellent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Optimized response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 insertion losses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Current overload capability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dv/dt immunity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CAS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low offset drift over temperature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Optimized delay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disturbance in common mode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LTS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Extended measuring range for unipolar measurement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LTSR footprint compatible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Reference pin with two modes: Ref IN and Ref OUT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Non-contact measurement (does not need a safety case)</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50155: 1995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61000-4-3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61800-5-1: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62477-1: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508:2013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2011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2021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 EN 50121-4: 2001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 EN 50121-3-2: 2015</a:t>
                      </a:r>
                    </a:p>
                  </a:txBody>
                  <a:tcPr marL="9525" marR="9525" marT="9525" marB="0" anchor="ctr"/>
                </a:tc>
                <a:extLst>
                  <a:ext uri="{0D108BD9-81ED-4DB2-BD59-A6C34878D82A}">
                    <a16:rowId xmlns:a16="http://schemas.microsoft.com/office/drawing/2014/main" val="4089273053"/>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52663" y="6412276"/>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E49EEFBC-557F-8B7E-3DC7-20A4C598D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92543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F80E6A-569A-42FD-8235-864F9899B8BC}"/>
              </a:ext>
            </a:extLst>
          </p:cNvPr>
          <p:cNvSpPr txBox="1"/>
          <p:nvPr/>
        </p:nvSpPr>
        <p:spPr>
          <a:xfrm>
            <a:off x="156678" y="798231"/>
            <a:ext cx="8672181" cy="1166153"/>
          </a:xfrm>
          <a:prstGeom prst="rect">
            <a:avLst/>
          </a:prstGeom>
          <a:noFill/>
        </p:spPr>
        <p:txBody>
          <a:bodyPr wrap="square" rtlCol="0" anchor="t">
            <a:spAutoFit/>
          </a:bodyPr>
          <a:lstStyle/>
          <a:p>
            <a:pPr>
              <a:lnSpc>
                <a:spcPct val="150000"/>
              </a:lnSpc>
            </a:pPr>
            <a:r>
              <a:rPr lang="en-IN" sz="1200" dirty="0">
                <a:latin typeface="Arial" panose="020B0604020202020204" pitchFamily="34" charset="0"/>
                <a:cs typeface="Arial" panose="020B0604020202020204" pitchFamily="34" charset="0"/>
              </a:rPr>
              <a:t>The methodology for this study was based on exhaustive Secondary Research followed by extensive Primary Research. TechSci Research deployed a dedicated team who worked dedicatedly for the Client to meet research objectives.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 Secondary Search</a:t>
            </a:r>
          </a:p>
          <a:p>
            <a:pPr marL="171450" indent="-171450">
              <a:lnSpc>
                <a:spcPct val="150000"/>
              </a:lnSpc>
              <a:buFont typeface="Arial" panose="020B0604020202020204" pitchFamily="34" charset="0"/>
              <a:buChar char="•"/>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team conducted exhaustive secondary research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to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 the information on required set of data /information. </a:t>
            </a:r>
            <a:endParaRPr lang="en-IN" sz="12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p:txBody>
          <a:bodyPr>
            <a:normAutofit/>
          </a:bodyPr>
          <a:lstStyle/>
          <a:p>
            <a:pPr>
              <a:spcBef>
                <a:spcPts val="0"/>
              </a:spcBef>
            </a:pPr>
            <a:r>
              <a:rPr lang="en-US" sz="1400" spc="0" dirty="0">
                <a:solidFill>
                  <a:schemeClr val="tx1">
                    <a:lumMod val="85000"/>
                    <a:lumOff val="15000"/>
                  </a:schemeClr>
                </a:solidFill>
                <a:latin typeface="Arial" panose="020B0604020202020204" pitchFamily="34" charset="0"/>
              </a:rPr>
              <a:t>Research Methodology</a:t>
            </a:r>
          </a:p>
        </p:txBody>
      </p:sp>
      <p:sp>
        <p:nvSpPr>
          <p:cNvPr id="4" name="object 49">
            <a:extLst>
              <a:ext uri="{FF2B5EF4-FFF2-40B4-BE49-F238E27FC236}">
                <a16:creationId xmlns:a16="http://schemas.microsoft.com/office/drawing/2014/main" id="{7691A60E-F142-45E9-9349-5A9400AE234A}"/>
              </a:ext>
            </a:extLst>
          </p:cNvPr>
          <p:cNvSpPr txBox="1"/>
          <p:nvPr/>
        </p:nvSpPr>
        <p:spPr>
          <a:xfrm>
            <a:off x="175100" y="2067014"/>
            <a:ext cx="8672181" cy="1159741"/>
          </a:xfrm>
          <a:prstGeom prst="rect">
            <a:avLst/>
          </a:prstGeom>
        </p:spPr>
        <p:txBody>
          <a:bodyPr vert="horz" wrap="square" lIns="0" tIns="85090" rIns="0" bIns="0"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 Formulating Questionnaire &amp; Developing List of Respondents</a:t>
            </a:r>
          </a:p>
          <a:p>
            <a:pPr marL="171450" lvl="0" indent="-171450" algn="just">
              <a:lnSpc>
                <a:spcPct val="150000"/>
              </a:lnSpc>
              <a:buFont typeface="Arial" panose="020B0604020202020204" pitchFamily="34" charset="0"/>
              <a:buChar char="•"/>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Post Secondary Search,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TechSci prepared a list of target individuals in target organizations, across different functions and levels. In-addition, TechSci also identified individuals in competitor companies, customers including channel partners</a:t>
            </a:r>
          </a:p>
          <a:p>
            <a:pPr marL="171450" lvl="0" indent="-171450" algn="just">
              <a:lnSpc>
                <a:spcPct val="150000"/>
              </a:lnSpc>
              <a:buFont typeface="Arial" panose="020B0604020202020204" pitchFamily="34" charset="0"/>
              <a:buChar char="•"/>
              <a:defRPr/>
            </a:pPr>
            <a:r>
              <a:rPr kumimoji="0" lang="en-US" sz="1200" b="0" i="0" u="none" strike="noStrike" kern="1200" cap="none" spc="-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team formulated guidelines to ask specific questions related with the project objectives.</a:t>
            </a:r>
          </a:p>
        </p:txBody>
      </p:sp>
      <p:sp>
        <p:nvSpPr>
          <p:cNvPr id="7" name="TextBox 6">
            <a:extLst>
              <a:ext uri="{FF2B5EF4-FFF2-40B4-BE49-F238E27FC236}">
                <a16:creationId xmlns:a16="http://schemas.microsoft.com/office/drawing/2014/main" id="{1957240E-AD15-4816-BFAA-04A9436A9E2D}"/>
              </a:ext>
            </a:extLst>
          </p:cNvPr>
          <p:cNvSpPr txBox="1"/>
          <p:nvPr/>
        </p:nvSpPr>
        <p:spPr>
          <a:xfrm>
            <a:off x="156678" y="3305248"/>
            <a:ext cx="8709025" cy="1720151"/>
          </a:xfrm>
          <a:prstGeom prst="rect">
            <a:avLst/>
          </a:prstGeom>
          <a:noFill/>
        </p:spPr>
        <p:txBody>
          <a:bodyPr wrap="square" rtlCol="0" anchor="t">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Extensive Primary Search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2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executed primary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surveys targeting identified individuals in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target organizations through </a:t>
            </a:r>
            <a:r>
              <a:rPr kumimoji="0" lang="en-US" sz="1200" b="0" i="0" u="none" strike="noStrike" kern="1200" cap="none" spc="-2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Telephonic </a:t>
            </a:r>
            <a:r>
              <a:rPr kumimoji="0" lang="en-US" sz="1200" b="0" i="0" u="none" strike="noStrike" kern="1200" cap="none" spc="-1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methodology. </a:t>
            </a:r>
            <a:r>
              <a:rPr kumimoji="0" lang="en-US" sz="1200" b="0" i="0" u="none" strike="noStrike" kern="1200" cap="none" spc="-2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performed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periodical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on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data collected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lang="en-US" sz="1200" spc="-10" dirty="0">
                <a:solidFill>
                  <a:prstClr val="black"/>
                </a:solidFill>
                <a:latin typeface="Arial" panose="020B0604020202020204" pitchFamily="34" charset="0"/>
                <a:ea typeface="Verdana" panose="020B0604030504040204" pitchFamily="34" charset="0"/>
                <a:cs typeface="Arial" panose="020B0604020202020204" pitchFamily="34" charset="0"/>
              </a:rPr>
              <a:t>telephonic</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surveys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with logic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analyze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 results.</a:t>
            </a:r>
          </a:p>
          <a:p>
            <a:pPr algn="just">
              <a:lnSpc>
                <a:spcPct val="150000"/>
              </a:lnSpc>
            </a:pPr>
            <a:r>
              <a:rPr lang="en-US" sz="1200" b="1" spc="-5" dirty="0">
                <a:solidFill>
                  <a:prstClr val="black"/>
                </a:solidFill>
                <a:latin typeface="Arial" panose="020B0604020202020204" pitchFamily="34" charset="0"/>
                <a:ea typeface="Verdana" panose="020B0604030504040204" pitchFamily="34" charset="0"/>
                <a:cs typeface="Arial" panose="020B0604020202020204" pitchFamily="34" charset="0"/>
              </a:rPr>
              <a:t>Phase IV:</a:t>
            </a:r>
          </a:p>
          <a:p>
            <a:pPr algn="just">
              <a:lnSpc>
                <a:spcPct val="150000"/>
              </a:lnSpc>
            </a:pPr>
            <a:r>
              <a:rPr lang="en-US" sz="1200" spc="-25" dirty="0" err="1">
                <a:solidFill>
                  <a:prstClr val="black"/>
                </a:solidFill>
                <a:latin typeface="Arial" panose="020B0604020202020204" pitchFamily="34" charset="0"/>
                <a:ea typeface="Verdana" panose="020B0604030504040204" pitchFamily="34" charset="0"/>
                <a:cs typeface="Arial" panose="020B0604020202020204" pitchFamily="34" charset="0"/>
              </a:rPr>
              <a:t>TechSci</a:t>
            </a:r>
            <a:r>
              <a:rPr lang="en-US" sz="1200" spc="-25" dirty="0">
                <a:solidFill>
                  <a:prstClr val="black"/>
                </a:solidFill>
                <a:latin typeface="Arial" panose="020B0604020202020204" pitchFamily="34" charset="0"/>
                <a:ea typeface="Verdana" panose="020B0604030504040204" pitchFamily="34" charset="0"/>
                <a:cs typeface="Arial" panose="020B0604020202020204" pitchFamily="34" charset="0"/>
              </a:rPr>
              <a:t> delivered the final comprehensive project report in detailed PDF format.</a:t>
            </a:r>
          </a:p>
        </p:txBody>
      </p:sp>
      <p:sp>
        <p:nvSpPr>
          <p:cNvPr id="8" name="object 9">
            <a:extLst>
              <a:ext uri="{FF2B5EF4-FFF2-40B4-BE49-F238E27FC236}">
                <a16:creationId xmlns:a16="http://schemas.microsoft.com/office/drawing/2014/main" id="{20456004-0132-4118-8D44-ECD6166D946B}"/>
              </a:ext>
            </a:extLst>
          </p:cNvPr>
          <p:cNvSpPr/>
          <p:nvPr/>
        </p:nvSpPr>
        <p:spPr>
          <a:xfrm>
            <a:off x="561197" y="5088484"/>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10">
            <a:extLst>
              <a:ext uri="{FF2B5EF4-FFF2-40B4-BE49-F238E27FC236}">
                <a16:creationId xmlns:a16="http://schemas.microsoft.com/office/drawing/2014/main" id="{4794CC71-5B60-48CE-8BE7-9363E0299DF6}"/>
              </a:ext>
            </a:extLst>
          </p:cNvPr>
          <p:cNvSpPr/>
          <p:nvPr/>
        </p:nvSpPr>
        <p:spPr>
          <a:xfrm>
            <a:off x="611488" y="5225643"/>
            <a:ext cx="995159" cy="617219"/>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bject 11">
            <a:extLst>
              <a:ext uri="{FF2B5EF4-FFF2-40B4-BE49-F238E27FC236}">
                <a16:creationId xmlns:a16="http://schemas.microsoft.com/office/drawing/2014/main" id="{06486040-6838-4124-BCED-52A0A888449B}"/>
              </a:ext>
            </a:extLst>
          </p:cNvPr>
          <p:cNvSpPr/>
          <p:nvPr/>
        </p:nvSpPr>
        <p:spPr>
          <a:xfrm>
            <a:off x="652636" y="5141823"/>
            <a:ext cx="995680" cy="754380"/>
          </a:xfrm>
          <a:custGeom>
            <a:avLst/>
            <a:gdLst/>
            <a:ahLst/>
            <a:cxnLst/>
            <a:rect l="l" t="t" r="r" b="b"/>
            <a:pathLst>
              <a:path w="995680" h="754379">
                <a:moveTo>
                  <a:pt x="0" y="754379"/>
                </a:moveTo>
                <a:lnTo>
                  <a:pt x="995171" y="754379"/>
                </a:lnTo>
                <a:lnTo>
                  <a:pt x="995171" y="0"/>
                </a:lnTo>
                <a:lnTo>
                  <a:pt x="0" y="0"/>
                </a:lnTo>
                <a:lnTo>
                  <a:pt x="0" y="754379"/>
                </a:lnTo>
                <a:close/>
              </a:path>
            </a:pathLst>
          </a:custGeom>
          <a:solidFill>
            <a:srgbClr val="C5DFB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952AD63B-AF30-4A5B-9763-B7ACC6BA93B7}"/>
              </a:ext>
            </a:extLst>
          </p:cNvPr>
          <p:cNvSpPr txBox="1"/>
          <p:nvPr/>
        </p:nvSpPr>
        <p:spPr>
          <a:xfrm>
            <a:off x="652636" y="5300421"/>
            <a:ext cx="995680" cy="436880"/>
          </a:xfrm>
          <a:prstGeom prst="rect">
            <a:avLst/>
          </a:prstGeom>
        </p:spPr>
        <p:txBody>
          <a:bodyPr vert="horz" wrap="square" lIns="0" tIns="12700" rIns="0" bIns="0" rtlCol="0">
            <a:spAutoFit/>
          </a:bodyPr>
          <a:lstStyle/>
          <a:p>
            <a:pPr marL="118745" marR="112395" lvl="0" indent="635"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Target  Audience  </a:t>
            </a:r>
            <a:r>
              <a:rPr kumimoji="0" sz="900" b="0" i="0" u="none" strike="noStrike" kern="1200" cap="none" spc="-10" normalizeH="0" baseline="0" noProof="0" dirty="0">
                <a:ln>
                  <a:noFill/>
                </a:ln>
                <a:solidFill>
                  <a:srgbClr val="3A3838"/>
                </a:solidFill>
                <a:effectLst/>
                <a:uLnTx/>
                <a:uFillTx/>
                <a:latin typeface="Verdana"/>
                <a:ea typeface="+mn-ea"/>
                <a:cs typeface="Verdana"/>
              </a:rPr>
              <a:t>I</a:t>
            </a:r>
            <a:r>
              <a:rPr kumimoji="0" sz="900" b="0" i="0" u="none" strike="noStrike" kern="1200" cap="none" spc="0" normalizeH="0" baseline="0" noProof="0" dirty="0">
                <a:ln>
                  <a:noFill/>
                </a:ln>
                <a:solidFill>
                  <a:srgbClr val="3A3838"/>
                </a:solidFill>
                <a:effectLst/>
                <a:uLnTx/>
                <a:uFillTx/>
                <a:latin typeface="Verdana"/>
                <a:ea typeface="+mn-ea"/>
                <a:cs typeface="Verdana"/>
              </a:rPr>
              <a:t>de</a:t>
            </a:r>
            <a:r>
              <a:rPr kumimoji="0" sz="900" b="0" i="0" u="none" strike="noStrike" kern="1200" cap="none" spc="-10" normalizeH="0" baseline="0" noProof="0" dirty="0">
                <a:ln>
                  <a:noFill/>
                </a:ln>
                <a:solidFill>
                  <a:srgbClr val="3A3838"/>
                </a:solidFill>
                <a:effectLst/>
                <a:uLnTx/>
                <a:uFillTx/>
                <a:latin typeface="Verdana"/>
                <a:ea typeface="+mn-ea"/>
                <a:cs typeface="Verdana"/>
              </a:rPr>
              <a:t>n</a:t>
            </a:r>
            <a:r>
              <a:rPr kumimoji="0" sz="900" b="0" i="0" u="none" strike="noStrike" kern="1200" cap="none" spc="0" normalizeH="0" baseline="0" noProof="0" dirty="0">
                <a:ln>
                  <a:noFill/>
                </a:ln>
                <a:solidFill>
                  <a:srgbClr val="3A3838"/>
                </a:solidFill>
                <a:effectLst/>
                <a:uLnTx/>
                <a:uFillTx/>
                <a:latin typeface="Verdana"/>
                <a:ea typeface="+mn-ea"/>
                <a:cs typeface="Verdana"/>
              </a:rPr>
              <a:t>ti</a:t>
            </a:r>
            <a:r>
              <a:rPr kumimoji="0" sz="900" b="0" i="0" u="none" strike="noStrike" kern="1200" cap="none" spc="-5" normalizeH="0" baseline="0" noProof="0" dirty="0">
                <a:ln>
                  <a:noFill/>
                </a:ln>
                <a:solidFill>
                  <a:srgbClr val="3A3838"/>
                </a:solidFill>
                <a:effectLst/>
                <a:uLnTx/>
                <a:uFillTx/>
                <a:latin typeface="Verdana"/>
                <a:ea typeface="+mn-ea"/>
                <a:cs typeface="Verdana"/>
              </a:rPr>
              <a:t>f</a:t>
            </a:r>
            <a:r>
              <a:rPr kumimoji="0" sz="900" b="0" i="0" u="none" strike="noStrike" kern="1200" cap="none" spc="0" normalizeH="0" baseline="0" noProof="0" dirty="0">
                <a:ln>
                  <a:noFill/>
                </a:ln>
                <a:solidFill>
                  <a:srgbClr val="3A3838"/>
                </a:solidFill>
                <a:effectLst/>
                <a:uLnTx/>
                <a:uFillTx/>
                <a:latin typeface="Verdana"/>
                <a:ea typeface="+mn-ea"/>
                <a:cs typeface="Verdana"/>
              </a:rPr>
              <a:t>ication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2" name="object 13">
            <a:extLst>
              <a:ext uri="{FF2B5EF4-FFF2-40B4-BE49-F238E27FC236}">
                <a16:creationId xmlns:a16="http://schemas.microsoft.com/office/drawing/2014/main" id="{6D07A508-528A-427D-B426-86FF521302CE}"/>
              </a:ext>
            </a:extLst>
          </p:cNvPr>
          <p:cNvSpPr/>
          <p:nvPr/>
        </p:nvSpPr>
        <p:spPr>
          <a:xfrm>
            <a:off x="1884029" y="5088484"/>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bject 14">
            <a:extLst>
              <a:ext uri="{FF2B5EF4-FFF2-40B4-BE49-F238E27FC236}">
                <a16:creationId xmlns:a16="http://schemas.microsoft.com/office/drawing/2014/main" id="{081B3934-F84D-4E31-A1FE-396FDD26CAD3}"/>
              </a:ext>
            </a:extLst>
          </p:cNvPr>
          <p:cNvSpPr/>
          <p:nvPr/>
        </p:nvSpPr>
        <p:spPr>
          <a:xfrm>
            <a:off x="1914508" y="5225643"/>
            <a:ext cx="1080528" cy="617219"/>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bject 15">
            <a:extLst>
              <a:ext uri="{FF2B5EF4-FFF2-40B4-BE49-F238E27FC236}">
                <a16:creationId xmlns:a16="http://schemas.microsoft.com/office/drawing/2014/main" id="{62EFF36A-984C-4B56-85C5-C9351E0D7030}"/>
              </a:ext>
            </a:extLst>
          </p:cNvPr>
          <p:cNvSpPr/>
          <p:nvPr/>
        </p:nvSpPr>
        <p:spPr>
          <a:xfrm>
            <a:off x="1975468" y="5141823"/>
            <a:ext cx="996950" cy="754380"/>
          </a:xfrm>
          <a:custGeom>
            <a:avLst/>
            <a:gdLst/>
            <a:ahLst/>
            <a:cxnLst/>
            <a:rect l="l" t="t" r="r" b="b"/>
            <a:pathLst>
              <a:path w="996950" h="754379">
                <a:moveTo>
                  <a:pt x="0" y="754379"/>
                </a:moveTo>
                <a:lnTo>
                  <a:pt x="996695" y="754379"/>
                </a:lnTo>
                <a:lnTo>
                  <a:pt x="996695" y="0"/>
                </a:lnTo>
                <a:lnTo>
                  <a:pt x="0" y="0"/>
                </a:lnTo>
                <a:lnTo>
                  <a:pt x="0" y="754379"/>
                </a:lnTo>
                <a:close/>
              </a:path>
            </a:pathLst>
          </a:custGeom>
          <a:solidFill>
            <a:srgbClr val="A9D18E"/>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bject 16">
            <a:extLst>
              <a:ext uri="{FF2B5EF4-FFF2-40B4-BE49-F238E27FC236}">
                <a16:creationId xmlns:a16="http://schemas.microsoft.com/office/drawing/2014/main" id="{43281A29-1D56-4C88-A3D1-E7E91A53A87B}"/>
              </a:ext>
            </a:extLst>
          </p:cNvPr>
          <p:cNvSpPr txBox="1"/>
          <p:nvPr/>
        </p:nvSpPr>
        <p:spPr>
          <a:xfrm>
            <a:off x="2061574" y="5300421"/>
            <a:ext cx="823594" cy="436880"/>
          </a:xfrm>
          <a:prstGeom prst="rect">
            <a:avLst/>
          </a:prstGeom>
        </p:spPr>
        <p:txBody>
          <a:bodyPr vert="horz" wrap="square" lIns="0" tIns="12700" rIns="0" bIns="0" rtlCol="0">
            <a:spAutoFit/>
          </a:bodyPr>
          <a:lstStyle/>
          <a:p>
            <a:pPr marL="86995" marR="5080" lvl="0" indent="-7493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Q</a:t>
            </a:r>
            <a:r>
              <a:rPr kumimoji="0" sz="900" b="0" i="0" u="none" strike="noStrike" kern="1200" cap="none" spc="-10" normalizeH="0" baseline="0" noProof="0" dirty="0">
                <a:ln>
                  <a:noFill/>
                </a:ln>
                <a:solidFill>
                  <a:srgbClr val="3A3838"/>
                </a:solidFill>
                <a:effectLst/>
                <a:uLnTx/>
                <a:uFillTx/>
                <a:latin typeface="Verdana"/>
                <a:ea typeface="+mn-ea"/>
                <a:cs typeface="Verdana"/>
              </a:rPr>
              <a:t>u</a:t>
            </a:r>
            <a:r>
              <a:rPr kumimoji="0" sz="900" b="0" i="0" u="none" strike="noStrike" kern="1200" cap="none" spc="0" normalizeH="0" baseline="0" noProof="0" dirty="0">
                <a:ln>
                  <a:noFill/>
                </a:ln>
                <a:solidFill>
                  <a:srgbClr val="3A3838"/>
                </a:solidFill>
                <a:effectLst/>
                <a:uLnTx/>
                <a:uFillTx/>
                <a:latin typeface="Verdana"/>
                <a:ea typeface="+mn-ea"/>
                <a:cs typeface="Verdana"/>
              </a:rPr>
              <a:t>estio</a:t>
            </a:r>
            <a:r>
              <a:rPr kumimoji="0" sz="900" b="0" i="0" u="none" strike="noStrike" kern="1200" cap="none" spc="-10" normalizeH="0" baseline="0" noProof="0" dirty="0">
                <a:ln>
                  <a:noFill/>
                </a:ln>
                <a:solidFill>
                  <a:srgbClr val="3A3838"/>
                </a:solidFill>
                <a:effectLst/>
                <a:uLnTx/>
                <a:uFillTx/>
                <a:latin typeface="Verdana"/>
                <a:ea typeface="+mn-ea"/>
                <a:cs typeface="Verdana"/>
              </a:rPr>
              <a:t>nn</a:t>
            </a:r>
            <a:r>
              <a:rPr kumimoji="0" sz="900" b="0" i="0" u="none" strike="noStrike" kern="1200" cap="none" spc="0" normalizeH="0" baseline="0" noProof="0" dirty="0">
                <a:ln>
                  <a:noFill/>
                </a:ln>
                <a:solidFill>
                  <a:srgbClr val="3A3838"/>
                </a:solidFill>
                <a:effectLst/>
                <a:uLnTx/>
                <a:uFillTx/>
                <a:latin typeface="Verdana"/>
                <a:ea typeface="+mn-ea"/>
                <a:cs typeface="Verdana"/>
              </a:rPr>
              <a:t>aire  Design </a:t>
            </a:r>
            <a:r>
              <a:rPr kumimoji="0" sz="900" b="0" i="0" u="none" strike="noStrike" kern="1200" cap="none" spc="-5" normalizeH="0" baseline="0" noProof="0" dirty="0">
                <a:ln>
                  <a:noFill/>
                </a:ln>
                <a:solidFill>
                  <a:srgbClr val="3A3838"/>
                </a:solidFill>
                <a:effectLst/>
                <a:uLnTx/>
                <a:uFillTx/>
                <a:latin typeface="Verdana"/>
                <a:ea typeface="+mn-ea"/>
                <a:cs typeface="Verdana"/>
              </a:rPr>
              <a:t>and  Finalization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6" name="object 17">
            <a:extLst>
              <a:ext uri="{FF2B5EF4-FFF2-40B4-BE49-F238E27FC236}">
                <a16:creationId xmlns:a16="http://schemas.microsoft.com/office/drawing/2014/main" id="{16B2619D-A150-47BD-95B8-CD90AAC1E960}"/>
              </a:ext>
            </a:extLst>
          </p:cNvPr>
          <p:cNvSpPr/>
          <p:nvPr/>
        </p:nvSpPr>
        <p:spPr>
          <a:xfrm>
            <a:off x="3208385" y="5088484"/>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bject 18">
            <a:extLst>
              <a:ext uri="{FF2B5EF4-FFF2-40B4-BE49-F238E27FC236}">
                <a16:creationId xmlns:a16="http://schemas.microsoft.com/office/drawing/2014/main" id="{EE50F071-8770-4FC5-8D48-EDEDA9B1AE3F}"/>
              </a:ext>
            </a:extLst>
          </p:cNvPr>
          <p:cNvSpPr/>
          <p:nvPr/>
        </p:nvSpPr>
        <p:spPr>
          <a:xfrm>
            <a:off x="3357736" y="5225643"/>
            <a:ext cx="836676" cy="617219"/>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object 19">
            <a:extLst>
              <a:ext uri="{FF2B5EF4-FFF2-40B4-BE49-F238E27FC236}">
                <a16:creationId xmlns:a16="http://schemas.microsoft.com/office/drawing/2014/main" id="{0BDBC415-A326-410C-90EB-18580B4C3F3D}"/>
              </a:ext>
            </a:extLst>
          </p:cNvPr>
          <p:cNvSpPr/>
          <p:nvPr/>
        </p:nvSpPr>
        <p:spPr>
          <a:xfrm>
            <a:off x="3299824" y="5141823"/>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53823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bject 20">
            <a:extLst>
              <a:ext uri="{FF2B5EF4-FFF2-40B4-BE49-F238E27FC236}">
                <a16:creationId xmlns:a16="http://schemas.microsoft.com/office/drawing/2014/main" id="{642376AB-FA33-4B73-BE57-C05711D36F24}"/>
              </a:ext>
            </a:extLst>
          </p:cNvPr>
          <p:cNvSpPr txBox="1"/>
          <p:nvPr/>
        </p:nvSpPr>
        <p:spPr>
          <a:xfrm>
            <a:off x="3505946" y="5300421"/>
            <a:ext cx="583565" cy="289823"/>
          </a:xfrm>
          <a:prstGeom prst="rect">
            <a:avLst/>
          </a:prstGeom>
        </p:spPr>
        <p:txBody>
          <a:bodyPr vert="horz" wrap="square" lIns="0" tIns="12700" rIns="0" bIns="0" rtlCol="0">
            <a:spAutoFit/>
          </a:bodyPr>
          <a:lstStyle/>
          <a:p>
            <a:pPr marL="12065" marR="5080" lvl="0" indent="-127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Ex</a:t>
            </a:r>
            <a:r>
              <a:rPr kumimoji="0" sz="900" b="0" i="0" u="none" strike="noStrike" kern="1200" cap="none" spc="0" normalizeH="0" baseline="0" noProof="0" dirty="0">
                <a:ln>
                  <a:noFill/>
                </a:ln>
                <a:solidFill>
                  <a:srgbClr val="FFFFFF"/>
                </a:solidFill>
                <a:effectLst/>
                <a:uLnTx/>
                <a:uFillTx/>
                <a:latin typeface="Verdana"/>
                <a:ea typeface="+mn-ea"/>
                <a:cs typeface="Verdana"/>
              </a:rPr>
              <a:t>ec</a:t>
            </a:r>
            <a:r>
              <a:rPr kumimoji="0" sz="900" b="0" i="0" u="none" strike="noStrike" kern="1200" cap="none" spc="-10" normalizeH="0" baseline="0" noProof="0" dirty="0">
                <a:ln>
                  <a:noFill/>
                </a:ln>
                <a:solidFill>
                  <a:srgbClr val="FFFFFF"/>
                </a:solidFill>
                <a:effectLst/>
                <a:uLnTx/>
                <a:uFillTx/>
                <a:latin typeface="Verdana"/>
                <a:ea typeface="+mn-ea"/>
                <a:cs typeface="Verdana"/>
              </a:rPr>
              <a:t>u</a:t>
            </a:r>
            <a:r>
              <a:rPr kumimoji="0" sz="900" b="0" i="0" u="none" strike="noStrike" kern="1200" cap="none" spc="0" normalizeH="0" baseline="0" noProof="0" dirty="0">
                <a:ln>
                  <a:noFill/>
                </a:ln>
                <a:solidFill>
                  <a:srgbClr val="FFFFFF"/>
                </a:solidFill>
                <a:effectLst/>
                <a:uLnTx/>
                <a:uFillTx/>
                <a:latin typeface="Verdana"/>
                <a:ea typeface="+mn-ea"/>
                <a:cs typeface="Verdana"/>
              </a:rPr>
              <a:t>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0" name="object 21">
            <a:extLst>
              <a:ext uri="{FF2B5EF4-FFF2-40B4-BE49-F238E27FC236}">
                <a16:creationId xmlns:a16="http://schemas.microsoft.com/office/drawing/2014/main" id="{F73F6040-FBB1-4BE3-BC39-FE1BC0EE0E17}"/>
              </a:ext>
            </a:extLst>
          </p:cNvPr>
          <p:cNvSpPr/>
          <p:nvPr/>
        </p:nvSpPr>
        <p:spPr>
          <a:xfrm>
            <a:off x="4532741" y="5088484"/>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bject 22">
            <a:extLst>
              <a:ext uri="{FF2B5EF4-FFF2-40B4-BE49-F238E27FC236}">
                <a16:creationId xmlns:a16="http://schemas.microsoft.com/office/drawing/2014/main" id="{94ABC1B6-BD23-442B-A9D1-448B4658E3FC}"/>
              </a:ext>
            </a:extLst>
          </p:cNvPr>
          <p:cNvSpPr/>
          <p:nvPr/>
        </p:nvSpPr>
        <p:spPr>
          <a:xfrm>
            <a:off x="4560172" y="5225643"/>
            <a:ext cx="1083564" cy="617219"/>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bject 23">
            <a:extLst>
              <a:ext uri="{FF2B5EF4-FFF2-40B4-BE49-F238E27FC236}">
                <a16:creationId xmlns:a16="http://schemas.microsoft.com/office/drawing/2014/main" id="{A11A9B62-AF92-4DDF-9884-E23440592B22}"/>
              </a:ext>
            </a:extLst>
          </p:cNvPr>
          <p:cNvSpPr/>
          <p:nvPr/>
        </p:nvSpPr>
        <p:spPr>
          <a:xfrm>
            <a:off x="4624180" y="5141823"/>
            <a:ext cx="995680" cy="754380"/>
          </a:xfrm>
          <a:custGeom>
            <a:avLst/>
            <a:gdLst/>
            <a:ahLst/>
            <a:cxnLst/>
            <a:rect l="l" t="t" r="r" b="b"/>
            <a:pathLst>
              <a:path w="995679" h="754379">
                <a:moveTo>
                  <a:pt x="0" y="754379"/>
                </a:moveTo>
                <a:lnTo>
                  <a:pt x="995172" y="754379"/>
                </a:lnTo>
                <a:lnTo>
                  <a:pt x="995172" y="0"/>
                </a:lnTo>
                <a:lnTo>
                  <a:pt x="0" y="0"/>
                </a:lnTo>
                <a:lnTo>
                  <a:pt x="0" y="754379"/>
                </a:lnTo>
                <a:close/>
              </a:path>
            </a:pathLst>
          </a:custGeom>
          <a:solidFill>
            <a:srgbClr val="38562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object 24">
            <a:extLst>
              <a:ext uri="{FF2B5EF4-FFF2-40B4-BE49-F238E27FC236}">
                <a16:creationId xmlns:a16="http://schemas.microsoft.com/office/drawing/2014/main" id="{E8B0148D-C006-4FCC-896D-D9101C9FC6C4}"/>
              </a:ext>
            </a:extLst>
          </p:cNvPr>
          <p:cNvSpPr txBox="1"/>
          <p:nvPr/>
        </p:nvSpPr>
        <p:spPr>
          <a:xfrm>
            <a:off x="4708128" y="5300421"/>
            <a:ext cx="828040" cy="436880"/>
          </a:xfrm>
          <a:prstGeom prst="rect">
            <a:avLst/>
          </a:prstGeom>
        </p:spPr>
        <p:txBody>
          <a:bodyPr vert="horz" wrap="square" lIns="0" tIns="12700" rIns="0" bIns="0" rtlCol="0">
            <a:spAutoFit/>
          </a:bodyPr>
          <a:lstStyle/>
          <a:p>
            <a:pPr marL="12700" marR="5080" lvl="0" indent="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0" normalizeH="0" baseline="0" noProof="0" dirty="0">
                <a:ln>
                  <a:noFill/>
                </a:ln>
                <a:solidFill>
                  <a:srgbClr val="FFFFFF"/>
                </a:solidFill>
                <a:effectLst/>
                <a:uLnTx/>
                <a:uFillTx/>
                <a:latin typeface="Verdana"/>
                <a:ea typeface="+mn-ea"/>
                <a:cs typeface="Verdana"/>
              </a:rPr>
              <a:t>Data</a:t>
            </a:r>
            <a:r>
              <a:rPr kumimoji="0" sz="900" b="0" i="0" u="none" strike="noStrike" kern="1200" cap="none" spc="-110" normalizeH="0" baseline="0" noProof="0" dirty="0">
                <a:ln>
                  <a:noFill/>
                </a:ln>
                <a:solidFill>
                  <a:srgbClr val="FFFFFF"/>
                </a:solidFill>
                <a:effectLst/>
                <a:uLnTx/>
                <a:uFillTx/>
                <a:latin typeface="Verdana"/>
                <a:ea typeface="+mn-ea"/>
                <a:cs typeface="Verdana"/>
              </a:rPr>
              <a:t> </a:t>
            </a:r>
            <a:r>
              <a:rPr kumimoji="0" sz="900" b="0" i="0" u="none" strike="noStrike" kern="1200" cap="none" spc="-5" normalizeH="0" baseline="0" noProof="0" dirty="0">
                <a:ln>
                  <a:noFill/>
                </a:ln>
                <a:solidFill>
                  <a:srgbClr val="FFFFFF"/>
                </a:solidFill>
                <a:effectLst/>
                <a:uLnTx/>
                <a:uFillTx/>
                <a:latin typeface="Verdana"/>
                <a:ea typeface="+mn-ea"/>
                <a:cs typeface="Verdana"/>
              </a:rPr>
              <a:t>Cleaning  and    Validation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4" name="object 25">
            <a:extLst>
              <a:ext uri="{FF2B5EF4-FFF2-40B4-BE49-F238E27FC236}">
                <a16:creationId xmlns:a16="http://schemas.microsoft.com/office/drawing/2014/main" id="{C452674B-DB25-47F8-B107-6D99B68DC10E}"/>
              </a:ext>
            </a:extLst>
          </p:cNvPr>
          <p:cNvSpPr/>
          <p:nvPr/>
        </p:nvSpPr>
        <p:spPr>
          <a:xfrm>
            <a:off x="5855572" y="5088484"/>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object 26">
            <a:extLst>
              <a:ext uri="{FF2B5EF4-FFF2-40B4-BE49-F238E27FC236}">
                <a16:creationId xmlns:a16="http://schemas.microsoft.com/office/drawing/2014/main" id="{60568DD8-3881-4FFD-ACEE-A58F6F6EF4C0}"/>
              </a:ext>
            </a:extLst>
          </p:cNvPr>
          <p:cNvSpPr/>
          <p:nvPr/>
        </p:nvSpPr>
        <p:spPr>
          <a:xfrm>
            <a:off x="6052168" y="5294223"/>
            <a:ext cx="717803" cy="480059"/>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bject 27">
            <a:extLst>
              <a:ext uri="{FF2B5EF4-FFF2-40B4-BE49-F238E27FC236}">
                <a16:creationId xmlns:a16="http://schemas.microsoft.com/office/drawing/2014/main" id="{3FF792BD-7157-465B-A76D-E999BF671F73}"/>
              </a:ext>
            </a:extLst>
          </p:cNvPr>
          <p:cNvSpPr/>
          <p:nvPr/>
        </p:nvSpPr>
        <p:spPr>
          <a:xfrm>
            <a:off x="5947013" y="5141823"/>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2E549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bject 28">
            <a:extLst>
              <a:ext uri="{FF2B5EF4-FFF2-40B4-BE49-F238E27FC236}">
                <a16:creationId xmlns:a16="http://schemas.microsoft.com/office/drawing/2014/main" id="{963AF7E0-9492-4BB6-991A-C0A23AB83A45}"/>
              </a:ext>
            </a:extLst>
          </p:cNvPr>
          <p:cNvSpPr txBox="1"/>
          <p:nvPr/>
        </p:nvSpPr>
        <p:spPr>
          <a:xfrm>
            <a:off x="6158849" y="5370139"/>
            <a:ext cx="494030" cy="299720"/>
          </a:xfrm>
          <a:prstGeom prst="rect">
            <a:avLst/>
          </a:prstGeom>
        </p:spPr>
        <p:txBody>
          <a:bodyPr vert="horz" wrap="square" lIns="0" tIns="12700" rIns="0" bIns="0" rtlCol="0">
            <a:spAutoFit/>
          </a:bodyPr>
          <a:lstStyle/>
          <a:p>
            <a:pPr marL="12700" marR="5080" lvl="0" indent="3302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A</a:t>
            </a:r>
            <a:r>
              <a:rPr kumimoji="0" sz="900" b="0" i="0" u="none" strike="noStrike" kern="1200" cap="none" spc="-10" normalizeH="0" baseline="0" noProof="0" dirty="0">
                <a:ln>
                  <a:noFill/>
                </a:ln>
                <a:solidFill>
                  <a:srgbClr val="FFFFFF"/>
                </a:solidFill>
                <a:effectLst/>
                <a:uLnTx/>
                <a:uFillTx/>
                <a:latin typeface="Verdana"/>
                <a:ea typeface="+mn-ea"/>
                <a:cs typeface="Verdana"/>
              </a:rPr>
              <a:t>n</a:t>
            </a:r>
            <a:r>
              <a:rPr kumimoji="0" sz="900" b="0" i="0" u="none" strike="noStrike" kern="1200" cap="none" spc="0" normalizeH="0" baseline="0" noProof="0" dirty="0">
                <a:ln>
                  <a:noFill/>
                </a:ln>
                <a:solidFill>
                  <a:srgbClr val="FFFFFF"/>
                </a:solidFill>
                <a:effectLst/>
                <a:uLnTx/>
                <a:uFillTx/>
                <a:latin typeface="Verdana"/>
                <a:ea typeface="+mn-ea"/>
                <a:cs typeface="Verdana"/>
              </a:rPr>
              <a:t>al</a:t>
            </a:r>
            <a:r>
              <a:rPr kumimoji="0" sz="900" b="0" i="0" u="none" strike="noStrike" kern="1200" cap="none" spc="-5" normalizeH="0" baseline="0" noProof="0" dirty="0">
                <a:ln>
                  <a:noFill/>
                </a:ln>
                <a:solidFill>
                  <a:srgbClr val="FFFFFF"/>
                </a:solidFill>
                <a:effectLst/>
                <a:uLnTx/>
                <a:uFillTx/>
                <a:latin typeface="Verdana"/>
                <a:ea typeface="+mn-ea"/>
                <a:cs typeface="Verdana"/>
              </a:rPr>
              <a:t>y</a:t>
            </a:r>
            <a:r>
              <a:rPr kumimoji="0" sz="900" b="0" i="0" u="none" strike="noStrike" kern="1200" cap="none" spc="0" normalizeH="0" baseline="0" noProof="0" dirty="0">
                <a:ln>
                  <a:noFill/>
                </a:ln>
                <a:solidFill>
                  <a:srgbClr val="FFFFFF"/>
                </a:solidFill>
                <a:effectLst/>
                <a:uLnTx/>
                <a:uFillTx/>
                <a:latin typeface="Verdana"/>
                <a:ea typeface="+mn-ea"/>
                <a:cs typeface="Verdana"/>
              </a:rPr>
              <a:t>sis</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8" name="object 29">
            <a:extLst>
              <a:ext uri="{FF2B5EF4-FFF2-40B4-BE49-F238E27FC236}">
                <a16:creationId xmlns:a16="http://schemas.microsoft.com/office/drawing/2014/main" id="{87B81D86-5187-44D5-A848-81BD509D8CD4}"/>
              </a:ext>
            </a:extLst>
          </p:cNvPr>
          <p:cNvSpPr/>
          <p:nvPr/>
        </p:nvSpPr>
        <p:spPr>
          <a:xfrm>
            <a:off x="7179929" y="5088484"/>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bject 30">
            <a:extLst>
              <a:ext uri="{FF2B5EF4-FFF2-40B4-BE49-F238E27FC236}">
                <a16:creationId xmlns:a16="http://schemas.microsoft.com/office/drawing/2014/main" id="{85EF017D-2406-4530-8290-5A960F31286D}"/>
              </a:ext>
            </a:extLst>
          </p:cNvPr>
          <p:cNvSpPr/>
          <p:nvPr/>
        </p:nvSpPr>
        <p:spPr>
          <a:xfrm>
            <a:off x="7329281" y="5362804"/>
            <a:ext cx="798588" cy="342900"/>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object 31">
            <a:extLst>
              <a:ext uri="{FF2B5EF4-FFF2-40B4-BE49-F238E27FC236}">
                <a16:creationId xmlns:a16="http://schemas.microsoft.com/office/drawing/2014/main" id="{44B6DAD0-2077-45C5-AD89-9DB02ACBADD1}"/>
              </a:ext>
            </a:extLst>
          </p:cNvPr>
          <p:cNvSpPr/>
          <p:nvPr/>
        </p:nvSpPr>
        <p:spPr>
          <a:xfrm>
            <a:off x="7271369" y="5141823"/>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1F3863"/>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object 32">
            <a:extLst>
              <a:ext uri="{FF2B5EF4-FFF2-40B4-BE49-F238E27FC236}">
                <a16:creationId xmlns:a16="http://schemas.microsoft.com/office/drawing/2014/main" id="{CD147BB3-B586-46E8-B7DA-009439D333C5}"/>
              </a:ext>
            </a:extLst>
          </p:cNvPr>
          <p:cNvSpPr txBox="1"/>
          <p:nvPr/>
        </p:nvSpPr>
        <p:spPr>
          <a:xfrm>
            <a:off x="7271369" y="5437581"/>
            <a:ext cx="996950" cy="162560"/>
          </a:xfrm>
          <a:prstGeom prst="rect">
            <a:avLst/>
          </a:prstGeom>
        </p:spPr>
        <p:txBody>
          <a:bodyPr vert="horz" wrap="square" lIns="0" tIns="12700" rIns="0" bIns="0" rtlCol="0">
            <a:spAutoFit/>
          </a:bodyPr>
          <a:lstStyle/>
          <a:p>
            <a:pPr marL="219075" marR="0" lvl="0" indent="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Reporting</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32" name="object 33">
            <a:extLst>
              <a:ext uri="{FF2B5EF4-FFF2-40B4-BE49-F238E27FC236}">
                <a16:creationId xmlns:a16="http://schemas.microsoft.com/office/drawing/2014/main" id="{CBB0DA1C-77B7-46DB-940E-4B77015F6CAB}"/>
              </a:ext>
            </a:extLst>
          </p:cNvPr>
          <p:cNvSpPr/>
          <p:nvPr/>
        </p:nvSpPr>
        <p:spPr>
          <a:xfrm>
            <a:off x="1579229" y="5317084"/>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object 34">
            <a:extLst>
              <a:ext uri="{FF2B5EF4-FFF2-40B4-BE49-F238E27FC236}">
                <a16:creationId xmlns:a16="http://schemas.microsoft.com/office/drawing/2014/main" id="{7D7514A2-CFE5-4BCE-8C91-330CFF2F2398}"/>
              </a:ext>
            </a:extLst>
          </p:cNvPr>
          <p:cNvSpPr/>
          <p:nvPr/>
        </p:nvSpPr>
        <p:spPr>
          <a:xfrm>
            <a:off x="1647809" y="5414620"/>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object 35">
            <a:extLst>
              <a:ext uri="{FF2B5EF4-FFF2-40B4-BE49-F238E27FC236}">
                <a16:creationId xmlns:a16="http://schemas.microsoft.com/office/drawing/2014/main" id="{30D04BEF-B54B-4CFB-BF8E-28E9EDF69055}"/>
              </a:ext>
            </a:extLst>
          </p:cNvPr>
          <p:cNvSpPr/>
          <p:nvPr/>
        </p:nvSpPr>
        <p:spPr>
          <a:xfrm>
            <a:off x="1647809" y="5414620"/>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object 36">
            <a:extLst>
              <a:ext uri="{FF2B5EF4-FFF2-40B4-BE49-F238E27FC236}">
                <a16:creationId xmlns:a16="http://schemas.microsoft.com/office/drawing/2014/main" id="{C7DBEB70-1408-46BF-B1A9-8ED2C671E594}"/>
              </a:ext>
            </a:extLst>
          </p:cNvPr>
          <p:cNvSpPr/>
          <p:nvPr/>
        </p:nvSpPr>
        <p:spPr>
          <a:xfrm>
            <a:off x="2903585" y="5317084"/>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bject 37">
            <a:extLst>
              <a:ext uri="{FF2B5EF4-FFF2-40B4-BE49-F238E27FC236}">
                <a16:creationId xmlns:a16="http://schemas.microsoft.com/office/drawing/2014/main" id="{38335692-C855-436B-9CD1-FD1B10795262}"/>
              </a:ext>
            </a:extLst>
          </p:cNvPr>
          <p:cNvSpPr/>
          <p:nvPr/>
        </p:nvSpPr>
        <p:spPr>
          <a:xfrm>
            <a:off x="2972164" y="5414620"/>
            <a:ext cx="327660" cy="208915"/>
          </a:xfrm>
          <a:custGeom>
            <a:avLst/>
            <a:gdLst/>
            <a:ahLst/>
            <a:cxnLst/>
            <a:rect l="l" t="t" r="r" b="b"/>
            <a:pathLst>
              <a:path w="327660" h="208914">
                <a:moveTo>
                  <a:pt x="223266" y="0"/>
                </a:moveTo>
                <a:lnTo>
                  <a:pt x="0" y="0"/>
                </a:lnTo>
                <a:lnTo>
                  <a:pt x="104393" y="104393"/>
                </a:lnTo>
                <a:lnTo>
                  <a:pt x="0" y="208787"/>
                </a:lnTo>
                <a:lnTo>
                  <a:pt x="223266" y="208787"/>
                </a:lnTo>
                <a:lnTo>
                  <a:pt x="327660" y="104393"/>
                </a:lnTo>
                <a:lnTo>
                  <a:pt x="223266"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bject 38">
            <a:extLst>
              <a:ext uri="{FF2B5EF4-FFF2-40B4-BE49-F238E27FC236}">
                <a16:creationId xmlns:a16="http://schemas.microsoft.com/office/drawing/2014/main" id="{536E083F-A2DA-4C35-A13A-28D8AD1CA244}"/>
              </a:ext>
            </a:extLst>
          </p:cNvPr>
          <p:cNvSpPr/>
          <p:nvPr/>
        </p:nvSpPr>
        <p:spPr>
          <a:xfrm>
            <a:off x="2972164" y="5414620"/>
            <a:ext cx="327660" cy="208915"/>
          </a:xfrm>
          <a:custGeom>
            <a:avLst/>
            <a:gdLst/>
            <a:ahLst/>
            <a:cxnLst/>
            <a:rect l="l" t="t" r="r" b="b"/>
            <a:pathLst>
              <a:path w="327660" h="208914">
                <a:moveTo>
                  <a:pt x="0" y="0"/>
                </a:moveTo>
                <a:lnTo>
                  <a:pt x="223266" y="0"/>
                </a:lnTo>
                <a:lnTo>
                  <a:pt x="327660" y="104393"/>
                </a:lnTo>
                <a:lnTo>
                  <a:pt x="223266"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object 39">
            <a:extLst>
              <a:ext uri="{FF2B5EF4-FFF2-40B4-BE49-F238E27FC236}">
                <a16:creationId xmlns:a16="http://schemas.microsoft.com/office/drawing/2014/main" id="{09BCBA8D-46AA-44AF-9530-284CF1BE8E92}"/>
              </a:ext>
            </a:extLst>
          </p:cNvPr>
          <p:cNvSpPr/>
          <p:nvPr/>
        </p:nvSpPr>
        <p:spPr>
          <a:xfrm>
            <a:off x="4227941" y="5317084"/>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object 40">
            <a:extLst>
              <a:ext uri="{FF2B5EF4-FFF2-40B4-BE49-F238E27FC236}">
                <a16:creationId xmlns:a16="http://schemas.microsoft.com/office/drawing/2014/main" id="{13B85807-3063-429E-B036-9FCEFF43D9A3}"/>
              </a:ext>
            </a:extLst>
          </p:cNvPr>
          <p:cNvSpPr/>
          <p:nvPr/>
        </p:nvSpPr>
        <p:spPr>
          <a:xfrm>
            <a:off x="4296521" y="5414620"/>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bject 41">
            <a:extLst>
              <a:ext uri="{FF2B5EF4-FFF2-40B4-BE49-F238E27FC236}">
                <a16:creationId xmlns:a16="http://schemas.microsoft.com/office/drawing/2014/main" id="{DF24883E-6F19-4891-BAF3-65304C7FC1E4}"/>
              </a:ext>
            </a:extLst>
          </p:cNvPr>
          <p:cNvSpPr/>
          <p:nvPr/>
        </p:nvSpPr>
        <p:spPr>
          <a:xfrm>
            <a:off x="4296521" y="5414620"/>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object 42">
            <a:extLst>
              <a:ext uri="{FF2B5EF4-FFF2-40B4-BE49-F238E27FC236}">
                <a16:creationId xmlns:a16="http://schemas.microsoft.com/office/drawing/2014/main" id="{CF0AD4EB-4996-4E85-8C80-0533A494D9F0}"/>
              </a:ext>
            </a:extLst>
          </p:cNvPr>
          <p:cNvSpPr/>
          <p:nvPr/>
        </p:nvSpPr>
        <p:spPr>
          <a:xfrm>
            <a:off x="5550772" y="5317084"/>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object 43">
            <a:extLst>
              <a:ext uri="{FF2B5EF4-FFF2-40B4-BE49-F238E27FC236}">
                <a16:creationId xmlns:a16="http://schemas.microsoft.com/office/drawing/2014/main" id="{A3311DF6-3FD6-4F51-8230-2B3149C8F269}"/>
              </a:ext>
            </a:extLst>
          </p:cNvPr>
          <p:cNvSpPr/>
          <p:nvPr/>
        </p:nvSpPr>
        <p:spPr>
          <a:xfrm>
            <a:off x="5619353" y="5414620"/>
            <a:ext cx="327660" cy="208915"/>
          </a:xfrm>
          <a:custGeom>
            <a:avLst/>
            <a:gdLst/>
            <a:ahLst/>
            <a:cxnLst/>
            <a:rect l="l" t="t" r="r" b="b"/>
            <a:pathLst>
              <a:path w="327660" h="208914">
                <a:moveTo>
                  <a:pt x="223265" y="0"/>
                </a:moveTo>
                <a:lnTo>
                  <a:pt x="0" y="0"/>
                </a:lnTo>
                <a:lnTo>
                  <a:pt x="104394" y="104393"/>
                </a:lnTo>
                <a:lnTo>
                  <a:pt x="0" y="208787"/>
                </a:lnTo>
                <a:lnTo>
                  <a:pt x="223265" y="208787"/>
                </a:lnTo>
                <a:lnTo>
                  <a:pt x="327660"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object 44">
            <a:extLst>
              <a:ext uri="{FF2B5EF4-FFF2-40B4-BE49-F238E27FC236}">
                <a16:creationId xmlns:a16="http://schemas.microsoft.com/office/drawing/2014/main" id="{77DCCF38-280F-4F37-85CE-2DF385562BE5}"/>
              </a:ext>
            </a:extLst>
          </p:cNvPr>
          <p:cNvSpPr/>
          <p:nvPr/>
        </p:nvSpPr>
        <p:spPr>
          <a:xfrm>
            <a:off x="5619353" y="5414620"/>
            <a:ext cx="327660" cy="208915"/>
          </a:xfrm>
          <a:custGeom>
            <a:avLst/>
            <a:gdLst/>
            <a:ahLst/>
            <a:cxnLst/>
            <a:rect l="l" t="t" r="r" b="b"/>
            <a:pathLst>
              <a:path w="327660" h="208914">
                <a:moveTo>
                  <a:pt x="0" y="0"/>
                </a:moveTo>
                <a:lnTo>
                  <a:pt x="223265" y="0"/>
                </a:lnTo>
                <a:lnTo>
                  <a:pt x="327660" y="104393"/>
                </a:lnTo>
                <a:lnTo>
                  <a:pt x="223265" y="208787"/>
                </a:lnTo>
                <a:lnTo>
                  <a:pt x="0" y="208787"/>
                </a:lnTo>
                <a:lnTo>
                  <a:pt x="104394"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object 45">
            <a:extLst>
              <a:ext uri="{FF2B5EF4-FFF2-40B4-BE49-F238E27FC236}">
                <a16:creationId xmlns:a16="http://schemas.microsoft.com/office/drawing/2014/main" id="{73EE1128-7E7B-4419-9A36-782F8CFAF750}"/>
              </a:ext>
            </a:extLst>
          </p:cNvPr>
          <p:cNvSpPr/>
          <p:nvPr/>
        </p:nvSpPr>
        <p:spPr>
          <a:xfrm>
            <a:off x="6875129" y="5317084"/>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object 46">
            <a:extLst>
              <a:ext uri="{FF2B5EF4-FFF2-40B4-BE49-F238E27FC236}">
                <a16:creationId xmlns:a16="http://schemas.microsoft.com/office/drawing/2014/main" id="{6D9A51C5-E117-4D5D-85FE-C966AF9A1262}"/>
              </a:ext>
            </a:extLst>
          </p:cNvPr>
          <p:cNvSpPr/>
          <p:nvPr/>
        </p:nvSpPr>
        <p:spPr>
          <a:xfrm>
            <a:off x="6943708" y="5414620"/>
            <a:ext cx="327660" cy="208915"/>
          </a:xfrm>
          <a:custGeom>
            <a:avLst/>
            <a:gdLst/>
            <a:ahLst/>
            <a:cxnLst/>
            <a:rect l="l" t="t" r="r" b="b"/>
            <a:pathLst>
              <a:path w="327659" h="208914">
                <a:moveTo>
                  <a:pt x="223265" y="0"/>
                </a:moveTo>
                <a:lnTo>
                  <a:pt x="0" y="0"/>
                </a:lnTo>
                <a:lnTo>
                  <a:pt x="104394"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object 47">
            <a:extLst>
              <a:ext uri="{FF2B5EF4-FFF2-40B4-BE49-F238E27FC236}">
                <a16:creationId xmlns:a16="http://schemas.microsoft.com/office/drawing/2014/main" id="{89963DCA-C740-40C8-B131-3E771A6117BC}"/>
              </a:ext>
            </a:extLst>
          </p:cNvPr>
          <p:cNvSpPr/>
          <p:nvPr/>
        </p:nvSpPr>
        <p:spPr>
          <a:xfrm>
            <a:off x="6943708" y="5414620"/>
            <a:ext cx="327660" cy="208915"/>
          </a:xfrm>
          <a:custGeom>
            <a:avLst/>
            <a:gdLst/>
            <a:ahLst/>
            <a:cxnLst/>
            <a:rect l="l" t="t" r="r" b="b"/>
            <a:pathLst>
              <a:path w="327659" h="208914">
                <a:moveTo>
                  <a:pt x="0" y="0"/>
                </a:moveTo>
                <a:lnTo>
                  <a:pt x="223265" y="0"/>
                </a:lnTo>
                <a:lnTo>
                  <a:pt x="327659" y="104393"/>
                </a:lnTo>
                <a:lnTo>
                  <a:pt x="223265" y="208787"/>
                </a:lnTo>
                <a:lnTo>
                  <a:pt x="0" y="208787"/>
                </a:lnTo>
                <a:lnTo>
                  <a:pt x="104394"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23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able 72">
            <a:extLst>
              <a:ext uri="{FF2B5EF4-FFF2-40B4-BE49-F238E27FC236}">
                <a16:creationId xmlns:a16="http://schemas.microsoft.com/office/drawing/2014/main" id="{0CB14B56-90BC-3954-B80D-7F2268EEDBA3}"/>
              </a:ext>
            </a:extLst>
          </p:cNvPr>
          <p:cNvGraphicFramePr>
            <a:graphicFrameLocks noGrp="1"/>
          </p:cNvGraphicFramePr>
          <p:nvPr>
            <p:extLst>
              <p:ext uri="{D42A27DB-BD31-4B8C-83A1-F6EECF244321}">
                <p14:modId xmlns:p14="http://schemas.microsoft.com/office/powerpoint/2010/main" val="4062822737"/>
              </p:ext>
            </p:extLst>
          </p:nvPr>
        </p:nvGraphicFramePr>
        <p:xfrm>
          <a:off x="100619" y="814035"/>
          <a:ext cx="8942763" cy="5083182"/>
        </p:xfrm>
        <a:graphic>
          <a:graphicData uri="http://schemas.openxmlformats.org/drawingml/2006/table">
            <a:tbl>
              <a:tblPr>
                <a:tableStyleId>{5C22544A-7EE6-4342-B048-85BDC9FD1C3A}</a:tableStyleId>
              </a:tblPr>
              <a:tblGrid>
                <a:gridCol w="867569">
                  <a:extLst>
                    <a:ext uri="{9D8B030D-6E8A-4147-A177-3AD203B41FA5}">
                      <a16:colId xmlns:a16="http://schemas.microsoft.com/office/drawing/2014/main" val="56321129"/>
                    </a:ext>
                  </a:extLst>
                </a:gridCol>
                <a:gridCol w="1213168">
                  <a:extLst>
                    <a:ext uri="{9D8B030D-6E8A-4147-A177-3AD203B41FA5}">
                      <a16:colId xmlns:a16="http://schemas.microsoft.com/office/drawing/2014/main" val="3213345943"/>
                    </a:ext>
                  </a:extLst>
                </a:gridCol>
                <a:gridCol w="2730578">
                  <a:extLst>
                    <a:ext uri="{9D8B030D-6E8A-4147-A177-3AD203B41FA5}">
                      <a16:colId xmlns:a16="http://schemas.microsoft.com/office/drawing/2014/main" val="1605678367"/>
                    </a:ext>
                  </a:extLst>
                </a:gridCol>
                <a:gridCol w="2740396">
                  <a:extLst>
                    <a:ext uri="{9D8B030D-6E8A-4147-A177-3AD203B41FA5}">
                      <a16:colId xmlns:a16="http://schemas.microsoft.com/office/drawing/2014/main" val="2095181693"/>
                    </a:ext>
                  </a:extLst>
                </a:gridCol>
                <a:gridCol w="1391052">
                  <a:extLst>
                    <a:ext uri="{9D8B030D-6E8A-4147-A177-3AD203B41FA5}">
                      <a16:colId xmlns:a16="http://schemas.microsoft.com/office/drawing/2014/main" val="4201476549"/>
                    </a:ext>
                  </a:extLst>
                </a:gridCol>
              </a:tblGrid>
              <a:tr h="217361">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2950970">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Open loop Hall effect</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HAR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HAZ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HTC series</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HTRS series</a:t>
                      </a:r>
                    </a:p>
                  </a:txBody>
                  <a:tcPr marL="9525" marR="9525" marT="9525" marB="0" anchor="ctr"/>
                </a:tc>
                <a:tc>
                  <a:txBody>
                    <a:bodyPr/>
                    <a:lstStyle/>
                    <a:p>
                      <a:pPr marL="72000"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Single or three phase inverters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and braking choppers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converters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Auxiliary converters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chargers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AC variable speed drives and servo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Points condition monitoring</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Signal light indication</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Excellent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good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Optimized delay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 insertion losses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Current overload capability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Easy installation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Small size and space savings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Only one design for wide current rating range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power consumption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Non-contact measurement (does not need a safety case)</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50155: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2006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UL508 :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50121-4 :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50124-1 :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50125-3 : 2003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61000-6-4:2018</a:t>
                      </a:r>
                    </a:p>
                  </a:txBody>
                  <a:tcPr marL="9525" marR="9525" marT="9525" marB="0" anchor="ctr"/>
                </a:tc>
                <a:extLst>
                  <a:ext uri="{0D108BD9-81ED-4DB2-BD59-A6C34878D82A}">
                    <a16:rowId xmlns:a16="http://schemas.microsoft.com/office/drawing/2014/main" val="4089273053"/>
                  </a:ext>
                </a:extLst>
              </a:tr>
              <a:tr h="642655">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Air-Core</a:t>
                      </a:r>
                    </a:p>
                  </a:txBody>
                  <a:tcPr marL="9525" marR="9525" marT="9525" marB="0" anchor="ctr"/>
                </a:tc>
                <a:tc>
                  <a:txBody>
                    <a:bodyPr/>
                    <a:lstStyle/>
                    <a:p>
                      <a:pPr marL="72000" algn="l" defTabSz="914400" rtl="0" eaLnBrk="1" fontAlgn="ctr" latinLnBrk="0" hangingPunct="1"/>
                      <a:r>
                        <a:rPr lang="en-IN" sz="1000" b="0" i="0" u="none" strike="noStrike" kern="1200">
                          <a:solidFill>
                            <a:srgbClr val="000000"/>
                          </a:solidFill>
                          <a:effectLst/>
                          <a:latin typeface="Arial" panose="020B0604020202020204" pitchFamily="34" charset="0"/>
                          <a:ea typeface="+mn-ea"/>
                          <a:cs typeface="Arial" panose="020B0604020202020204" pitchFamily="34" charset="0"/>
                        </a:rPr>
                        <a:t>RA series</a:t>
                      </a:r>
                    </a:p>
                  </a:txBody>
                  <a:tcPr marL="9525" marR="9525" marT="9525" marB="0" anchor="ctr"/>
                </a:tc>
                <a:tc>
                  <a:txBody>
                    <a:bodyPr/>
                    <a:lstStyle/>
                    <a:p>
                      <a:pPr marL="72000" algn="l"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Single or three phase inverters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Propulsion and braking choppers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Propulsion converters.</a:t>
                      </a:r>
                    </a:p>
                  </a:txBody>
                  <a:tcPr marL="9525" marR="9525" marT="9525" marB="0" anchor="ctr"/>
                </a:tc>
                <a:tc>
                  <a:txBody>
                    <a:bodyPr/>
                    <a:lstStyle/>
                    <a:p>
                      <a:pPr marL="72000" algn="l" defTabSz="914400" rtl="0" eaLnBrk="1" fontAlgn="ctr" latinLnBrk="0" hangingPunct="1"/>
                      <a:r>
                        <a:rPr lang="en-US" sz="1000" b="0" i="0" u="none" strike="noStrike" kern="1200">
                          <a:solidFill>
                            <a:srgbClr val="000000"/>
                          </a:solidFill>
                          <a:effectLst/>
                          <a:latin typeface="Arial" panose="020B0604020202020204" pitchFamily="34" charset="0"/>
                          <a:ea typeface="+mn-ea"/>
                          <a:cs typeface="Arial" panose="020B0604020202020204" pitchFamily="34" charset="0"/>
                        </a:rPr>
                        <a:t>No insertion losses</a:t>
                      </a:r>
                      <a:br>
                        <a:rPr lang="en-US" sz="1000" b="0" i="0" u="none" strike="noStrike" kern="1200">
                          <a:solidFill>
                            <a:srgbClr val="000000"/>
                          </a:solidFill>
                          <a:effectLst/>
                          <a:latin typeface="Arial" panose="020B0604020202020204" pitchFamily="34" charset="0"/>
                          <a:ea typeface="+mn-ea"/>
                          <a:cs typeface="Arial" panose="020B0604020202020204" pitchFamily="34" charset="0"/>
                        </a:rPr>
                      </a:br>
                      <a:r>
                        <a:rPr lang="en-US" sz="1000" b="0" i="0" u="none" strike="noStrike" kern="1200">
                          <a:solidFill>
                            <a:srgbClr val="000000"/>
                          </a:solidFill>
                          <a:effectLst/>
                          <a:latin typeface="Arial" panose="020B0604020202020204" pitchFamily="34" charset="0"/>
                          <a:ea typeface="+mn-ea"/>
                          <a:cs typeface="Arial" panose="020B0604020202020204" pitchFamily="34" charset="0"/>
                        </a:rPr>
                        <a:t>Current overload capability</a:t>
                      </a:r>
                    </a:p>
                  </a:txBody>
                  <a:tcPr marL="9525" marR="9525" marT="9525" marB="0" anchor="ctr"/>
                </a:tc>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50155: 2017 </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50121-3-2: 2016</a:t>
                      </a:r>
                    </a:p>
                  </a:txBody>
                  <a:tcPr marL="9525" marR="9525" marT="9525" marB="0" anchor="ctr"/>
                </a:tc>
                <a:extLst>
                  <a:ext uri="{0D108BD9-81ED-4DB2-BD59-A6C34878D82A}">
                    <a16:rowId xmlns:a16="http://schemas.microsoft.com/office/drawing/2014/main" val="125470568"/>
                  </a:ext>
                </a:extLst>
              </a:tr>
              <a:tr h="1272196">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Energy Meter</a:t>
                      </a:r>
                    </a:p>
                  </a:txBody>
                  <a:tcPr marL="9525" marR="9525" marT="9525" marB="0" anchor="ctr"/>
                </a:tc>
                <a:tc>
                  <a:txBody>
                    <a:bodyPr/>
                    <a:lstStyle/>
                    <a:p>
                      <a:pPr marL="72000" algn="l" defTabSz="914400" rtl="0" eaLnBrk="1" fontAlgn="ctr" latinLnBrk="0" hangingPunct="1"/>
                      <a:r>
                        <a:rPr lang="en-IN" sz="1000" b="0" i="0" u="none" strike="noStrike" kern="1200">
                          <a:solidFill>
                            <a:srgbClr val="000000"/>
                          </a:solidFill>
                          <a:effectLst/>
                          <a:latin typeface="Arial" panose="020B0604020202020204" pitchFamily="34" charset="0"/>
                          <a:ea typeface="+mn-ea"/>
                          <a:cs typeface="Arial" panose="020B0604020202020204" pitchFamily="34" charset="0"/>
                        </a:rPr>
                        <a:t>EM4TII series</a:t>
                      </a:r>
                    </a:p>
                  </a:txBody>
                  <a:tcPr marL="9525" marR="9525" marT="9525" marB="0" anchor="ctr"/>
                </a:tc>
                <a:tc>
                  <a:txBody>
                    <a:bodyPr/>
                    <a:lstStyle/>
                    <a:p>
                      <a:pPr marL="72000" algn="l" defTabSz="914400" rtl="0" eaLnBrk="1" fontAlgn="ctr" latinLnBrk="0" hangingPunct="1"/>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Railway Applications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Energy measurement on board trains</a:t>
                      </a:r>
                      <a:b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US" sz="1000" b="0" i="0" u="none" strike="noStrike" kern="1200" dirty="0">
                          <a:solidFill>
                            <a:srgbClr val="000000"/>
                          </a:solidFill>
                          <a:effectLst/>
                          <a:latin typeface="Arial" panose="020B0604020202020204" pitchFamily="34" charset="0"/>
                          <a:ea typeface="+mn-ea"/>
                          <a:cs typeface="Arial" panose="020B0604020202020204" pitchFamily="34" charset="0"/>
                        </a:rPr>
                        <a:t>Electronic equipment used on rolling stock</a:t>
                      </a:r>
                    </a:p>
                  </a:txBody>
                  <a:tcPr marL="9525" marR="9525" marT="9525" marB="0" anchor="ctr"/>
                </a:tc>
                <a:tc>
                  <a:txBody>
                    <a:bodyPr/>
                    <a:lstStyle/>
                    <a:p>
                      <a:pPr marL="7200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Easy integration into systems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Flexible integration with busbars or cables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OCMF readouts compliant with S.A.F.E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Compliant for energy billing or parking time billing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System monitoring</a:t>
                      </a: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 </a:t>
                      </a:r>
                    </a:p>
                  </a:txBody>
                  <a:tcPr marL="9525" marR="9525" marT="9525" marB="0" anchor="ctr"/>
                </a:tc>
                <a:tc>
                  <a:txBody>
                    <a:bodyPr/>
                    <a:lstStyle/>
                    <a:p>
                      <a:pPr marL="72000" algn="l" defTabSz="914400" rtl="0" eaLnBrk="1" fontAlgn="ctr" latinLnBrk="0" hangingPunct="1"/>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50463-x (2012)</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50155 (2007)</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50121-3-2 (2006)</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61373 (2010)</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EN 50124-1 (2001)</a:t>
                      </a:r>
                      <a:b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br>
                      <a:r>
                        <a:rPr lang="en-IN" sz="1000" b="0" i="0" u="none" strike="noStrike" kern="1200" dirty="0">
                          <a:solidFill>
                            <a:srgbClr val="000000"/>
                          </a:solidFill>
                          <a:effectLst/>
                          <a:latin typeface="Arial" panose="020B0604020202020204" pitchFamily="34" charset="0"/>
                          <a:ea typeface="+mn-ea"/>
                          <a:cs typeface="Arial" panose="020B0604020202020204" pitchFamily="34" charset="0"/>
                        </a:rPr>
                        <a:t>IEC 62056-21 (2002)</a:t>
                      </a:r>
                    </a:p>
                  </a:txBody>
                  <a:tcPr marL="9525" marR="9525" marT="9525" marB="0" anchor="ctr"/>
                </a:tc>
                <a:extLst>
                  <a:ext uri="{0D108BD9-81ED-4DB2-BD59-A6C34878D82A}">
                    <a16:rowId xmlns:a16="http://schemas.microsoft.com/office/drawing/2014/main" val="1152769682"/>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52663" y="6412276"/>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47B7054D-6AAD-0B28-371D-DECFD0012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931362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45837" y="6416400"/>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B8D947DB-CE0C-B016-D84D-33A03FEEC4A4}"/>
              </a:ext>
            </a:extLst>
          </p:cNvPr>
          <p:cNvGraphicFramePr>
            <a:graphicFrameLocks noGrp="1"/>
          </p:cNvGraphicFramePr>
          <p:nvPr>
            <p:extLst>
              <p:ext uri="{D42A27DB-BD31-4B8C-83A1-F6EECF244321}">
                <p14:modId xmlns:p14="http://schemas.microsoft.com/office/powerpoint/2010/main" val="937352113"/>
              </p:ext>
            </p:extLst>
          </p:nvPr>
        </p:nvGraphicFramePr>
        <p:xfrm>
          <a:off x="107445" y="756953"/>
          <a:ext cx="8935936" cy="5663307"/>
        </p:xfrm>
        <a:graphic>
          <a:graphicData uri="http://schemas.openxmlformats.org/drawingml/2006/table">
            <a:tbl>
              <a:tblPr>
                <a:tableStyleId>{5C22544A-7EE6-4342-B048-85BDC9FD1C3A}</a:tableStyleId>
              </a:tblPr>
              <a:tblGrid>
                <a:gridCol w="966171">
                  <a:extLst>
                    <a:ext uri="{9D8B030D-6E8A-4147-A177-3AD203B41FA5}">
                      <a16:colId xmlns:a16="http://schemas.microsoft.com/office/drawing/2014/main" val="56321129"/>
                    </a:ext>
                  </a:extLst>
                </a:gridCol>
                <a:gridCol w="1059477">
                  <a:extLst>
                    <a:ext uri="{9D8B030D-6E8A-4147-A177-3AD203B41FA5}">
                      <a16:colId xmlns:a16="http://schemas.microsoft.com/office/drawing/2014/main" val="3213345943"/>
                    </a:ext>
                  </a:extLst>
                </a:gridCol>
                <a:gridCol w="2641415">
                  <a:extLst>
                    <a:ext uri="{9D8B030D-6E8A-4147-A177-3AD203B41FA5}">
                      <a16:colId xmlns:a16="http://schemas.microsoft.com/office/drawing/2014/main" val="1605678367"/>
                    </a:ext>
                  </a:extLst>
                </a:gridCol>
                <a:gridCol w="2767808">
                  <a:extLst>
                    <a:ext uri="{9D8B030D-6E8A-4147-A177-3AD203B41FA5}">
                      <a16:colId xmlns:a16="http://schemas.microsoft.com/office/drawing/2014/main" val="2095181693"/>
                    </a:ext>
                  </a:extLst>
                </a:gridCol>
                <a:gridCol w="1501065">
                  <a:extLst>
                    <a:ext uri="{9D8B030D-6E8A-4147-A177-3AD203B41FA5}">
                      <a16:colId xmlns:a16="http://schemas.microsoft.com/office/drawing/2014/main" val="4201476549"/>
                    </a:ext>
                  </a:extLst>
                </a:gridCol>
              </a:tblGrid>
              <a:tr h="106024">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1746490">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Insulation Digital Technology</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DV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DVL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DVM-B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DVM-DT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DVM-UI series</a:t>
                      </a:r>
                    </a:p>
                  </a:txBody>
                  <a:tcPr marL="9525" marR="9525" marT="9525" marB="0" anchor="ctr"/>
                </a:tc>
                <a:tc>
                  <a:txBody>
                    <a:bodyPr/>
                    <a:lstStyle/>
                    <a:p>
                      <a:pPr marL="72000" algn="l" rtl="0" fontAlgn="ctr"/>
                      <a:r>
                        <a:rPr lang="en-US" sz="1000" b="0" i="0" u="none" strike="noStrike" dirty="0">
                          <a:solidFill>
                            <a:srgbClr val="000000"/>
                          </a:solidFill>
                          <a:effectLst/>
                          <a:latin typeface="Arial" panose="020B0604020202020204" pitchFamily="34" charset="0"/>
                          <a:cs typeface="Arial" panose="020B0604020202020204" pitchFamily="34" charset="0"/>
                        </a:rPr>
                        <a:t>Single or three phase inverters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and braking choppers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Propulsion converters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Auxiliary converters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power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Substations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On-board energy meters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AC variable speed and servo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Switched Mode Power Supplies (SMPS)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Renewable Energy (Solar and Wind)</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Trackside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Railway (fixed installations and onboard)</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Low consumption and low losses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Compact design</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Excellent accuracy (offset, sensitivity, linearity)</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Response time 60 μs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temperature drift</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Good Delay Time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Very low sensitivity to common mode voltage variations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immunity to external interferences</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50155: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50124-1: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50463 series: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2013</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2021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62497-1: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62477-1: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347: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61800-5-1: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347 1: 2016</a:t>
                      </a:r>
                    </a:p>
                  </a:txBody>
                  <a:tcPr marL="9525" marR="9525" marT="9525" marB="0" anchor="ctr"/>
                </a:tc>
                <a:extLst>
                  <a:ext uri="{0D108BD9-81ED-4DB2-BD59-A6C34878D82A}">
                    <a16:rowId xmlns:a16="http://schemas.microsoft.com/office/drawing/2014/main" val="17164655"/>
                  </a:ext>
                </a:extLst>
              </a:tr>
              <a:tr h="1951207">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Isolation Amplifier</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DVC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DVC-B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DVC-P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DVC-UI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DVM-DT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DVM-UI series</a:t>
                      </a:r>
                    </a:p>
                  </a:txBody>
                  <a:tcPr marL="9525" marR="9525" marT="9525" marB="0" anchor="ctr"/>
                </a:tc>
                <a:tc>
                  <a:txBody>
                    <a:bodyPr/>
                    <a:lstStyle/>
                    <a:p>
                      <a:pPr marL="72000" algn="l" rtl="0" fontAlgn="ctr"/>
                      <a:r>
                        <a:rPr lang="en-US" sz="1000" b="0" i="0" u="none" strike="noStrike">
                          <a:solidFill>
                            <a:srgbClr val="000000"/>
                          </a:solidFill>
                          <a:effectLst/>
                          <a:latin typeface="Arial" panose="020B0604020202020204" pitchFamily="34" charset="0"/>
                          <a:cs typeface="Arial" panose="020B0604020202020204" pitchFamily="34" charset="0"/>
                        </a:rPr>
                        <a:t>AC variable speed and servo motor drives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Static converters for DC motor drives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Battery supplied applications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Uninterruptible Power Supplies (UPS)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Power supplies for welding applications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Single or three phase inverters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Auxiliary converters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Substations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and braking choppers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converters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power drives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Trackside</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Railway (fixed installations and onboard)</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Low consumption and low losses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Compact design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low sensitivity to common mode voltage variations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Excellent accuracy (offset, sensitivity,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Fast delay time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interferences</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EN 50155: 2021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50121-3-2: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62497-1: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61000-6-2: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61000-6-4: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2005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61800-5-1: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62109-1: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50155: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61000-6-3: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508: 2018</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50124-1: 2017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61800-1: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61800-2: 2015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61800-3: 2004</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347: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62477-1: 2012</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UL 347 1: 2016</a:t>
                      </a:r>
                    </a:p>
                  </a:txBody>
                  <a:tcPr marL="9525" marR="9525" marT="9525" marB="0" anchor="ctr"/>
                </a:tc>
                <a:extLst>
                  <a:ext uri="{0D108BD9-81ED-4DB2-BD59-A6C34878D82A}">
                    <a16:rowId xmlns:a16="http://schemas.microsoft.com/office/drawing/2014/main" val="4255591388"/>
                  </a:ext>
                </a:extLst>
              </a:tr>
            </a:tbl>
          </a:graphicData>
        </a:graphic>
      </p:graphicFrame>
      <p:pic>
        <p:nvPicPr>
          <p:cNvPr id="3" name="Picture 2" descr="Text&#10;&#10;Description automatically generated">
            <a:extLst>
              <a:ext uri="{FF2B5EF4-FFF2-40B4-BE49-F238E27FC236}">
                <a16:creationId xmlns:a16="http://schemas.microsoft.com/office/drawing/2014/main" id="{6B0F8B5F-B61D-3BDE-2428-98D67CF93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393378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5598460" y="1783959"/>
            <a:ext cx="3065480" cy="2889114"/>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defTabSz="914400" fontAlgn="auto">
              <a:spcBef>
                <a:spcPct val="0"/>
              </a:spcBef>
              <a:spcAft>
                <a:spcPts val="600"/>
              </a:spcAft>
              <a:buClrTx/>
              <a:buSzTx/>
              <a:buNone/>
              <a:tabLst/>
              <a:defRPr/>
            </a:pPr>
            <a:r>
              <a:rPr kumimoji="0" lang="en-US" sz="5400" b="1" i="0" u="none" strike="noStrike" cap="none" spc="-136" normalizeH="0" baseline="0" noProof="0" dirty="0">
                <a:ln>
                  <a:noFill/>
                </a:ln>
                <a:uLnTx/>
                <a:uFillTx/>
                <a:latin typeface="+mj-lt"/>
                <a:ea typeface="+mj-ea"/>
                <a:cs typeface="+mj-cs"/>
              </a:rPr>
              <a:t>HIGH PRECISION</a:t>
            </a:r>
          </a:p>
        </p:txBody>
      </p:sp>
      <p:sp>
        <p:nvSpPr>
          <p:cNvPr id="2055" name="Freeform: Shape 205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CV 3-1000">
            <a:extLst>
              <a:ext uri="{FF2B5EF4-FFF2-40B4-BE49-F238E27FC236}">
                <a16:creationId xmlns:a16="http://schemas.microsoft.com/office/drawing/2014/main" id="{D398F3E4-04A0-6C6D-3DDD-4203A00A26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8" r="17848"/>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09600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8D947DB-CE0C-B016-D84D-33A03FEEC4A4}"/>
              </a:ext>
            </a:extLst>
          </p:cNvPr>
          <p:cNvGraphicFramePr>
            <a:graphicFrameLocks noGrp="1"/>
          </p:cNvGraphicFramePr>
          <p:nvPr>
            <p:extLst>
              <p:ext uri="{D42A27DB-BD31-4B8C-83A1-F6EECF244321}">
                <p14:modId xmlns:p14="http://schemas.microsoft.com/office/powerpoint/2010/main" val="3733627573"/>
              </p:ext>
            </p:extLst>
          </p:nvPr>
        </p:nvGraphicFramePr>
        <p:xfrm>
          <a:off x="100620" y="787531"/>
          <a:ext cx="8935936" cy="5583568"/>
        </p:xfrm>
        <a:graphic>
          <a:graphicData uri="http://schemas.openxmlformats.org/drawingml/2006/table">
            <a:tbl>
              <a:tblPr>
                <a:tableStyleId>{5C22544A-7EE6-4342-B048-85BDC9FD1C3A}</a:tableStyleId>
              </a:tblPr>
              <a:tblGrid>
                <a:gridCol w="914067">
                  <a:extLst>
                    <a:ext uri="{9D8B030D-6E8A-4147-A177-3AD203B41FA5}">
                      <a16:colId xmlns:a16="http://schemas.microsoft.com/office/drawing/2014/main" val="56321129"/>
                    </a:ext>
                  </a:extLst>
                </a:gridCol>
                <a:gridCol w="989208">
                  <a:extLst>
                    <a:ext uri="{9D8B030D-6E8A-4147-A177-3AD203B41FA5}">
                      <a16:colId xmlns:a16="http://schemas.microsoft.com/office/drawing/2014/main" val="3213345943"/>
                    </a:ext>
                  </a:extLst>
                </a:gridCol>
                <a:gridCol w="2475060">
                  <a:extLst>
                    <a:ext uri="{9D8B030D-6E8A-4147-A177-3AD203B41FA5}">
                      <a16:colId xmlns:a16="http://schemas.microsoft.com/office/drawing/2014/main" val="1605678367"/>
                    </a:ext>
                  </a:extLst>
                </a:gridCol>
                <a:gridCol w="2542920">
                  <a:extLst>
                    <a:ext uri="{9D8B030D-6E8A-4147-A177-3AD203B41FA5}">
                      <a16:colId xmlns:a16="http://schemas.microsoft.com/office/drawing/2014/main" val="2095181693"/>
                    </a:ext>
                  </a:extLst>
                </a:gridCol>
                <a:gridCol w="2014681">
                  <a:extLst>
                    <a:ext uri="{9D8B030D-6E8A-4147-A177-3AD203B41FA5}">
                      <a16:colId xmlns:a16="http://schemas.microsoft.com/office/drawing/2014/main" val="4201476549"/>
                    </a:ext>
                  </a:extLst>
                </a:gridCol>
              </a:tblGrid>
              <a:tr h="179482">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Sub-Applications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Advantages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1223771">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Closed loop Fluxgate C type</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CV3 series</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Single or three phase inverters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and braking choppers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Propulsion converters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Auxiliary converters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Battery chargers</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Excellent accuracy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Very good linearity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temperature drift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Optimized response time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Wide frequency bandwidth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immunity to external interference </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Low Disturbance in Common Mode</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EN 50155: 2007</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EN 50121-3-2: 2015</a:t>
                      </a:r>
                    </a:p>
                  </a:txBody>
                  <a:tcPr marL="9525" marR="9525" marT="9525" marB="0" anchor="ctr"/>
                </a:tc>
                <a:extLst>
                  <a:ext uri="{0D108BD9-81ED-4DB2-BD59-A6C34878D82A}">
                    <a16:rowId xmlns:a16="http://schemas.microsoft.com/office/drawing/2014/main" val="4089273053"/>
                  </a:ext>
                </a:extLst>
              </a:tr>
              <a:tr h="1223771">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Closed loop Fluxgate IN type</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IN--&gt;400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IN2000 series</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IN500-1K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Feedback element in high performance gradient amplifiers for MRI</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Feedback element in high-precision, high-stability power supplies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Calibration unit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Energy measurement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Medical equipment</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Very high accuracy</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Excellent linearity</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Extremely low temperature drift</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High immunity to external fields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No insertion losses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Very low noise on output signal</a:t>
                      </a:r>
                    </a:p>
                  </a:txBody>
                  <a:tcPr marL="9525" marR="9525" marT="9525" marB="0" anchor="ctr"/>
                </a:tc>
                <a:tc>
                  <a:txBody>
                    <a:bodyPr/>
                    <a:lstStyle/>
                    <a:p>
                      <a:pPr marL="72000" algn="l" fontAlgn="ctr"/>
                      <a:r>
                        <a:rPr lang="es-ES" sz="1000" b="0" i="0" u="none" strike="noStrike" dirty="0">
                          <a:solidFill>
                            <a:srgbClr val="000000"/>
                          </a:solidFill>
                          <a:effectLst/>
                          <a:latin typeface="Arial" panose="020B0604020202020204" pitchFamily="34" charset="0"/>
                          <a:cs typeface="Arial" panose="020B0604020202020204" pitchFamily="34" charset="0"/>
                        </a:rPr>
                        <a:t>EN 61000-6-2: 2016</a:t>
                      </a:r>
                      <a:br>
                        <a:rPr lang="es-ES" sz="1000" b="0" i="0" u="none" strike="noStrike" dirty="0">
                          <a:solidFill>
                            <a:srgbClr val="000000"/>
                          </a:solidFill>
                          <a:effectLst/>
                          <a:latin typeface="Arial" panose="020B0604020202020204" pitchFamily="34" charset="0"/>
                          <a:cs typeface="Arial" panose="020B0604020202020204" pitchFamily="34" charset="0"/>
                        </a:rPr>
                      </a:br>
                      <a:r>
                        <a:rPr lang="es-ES" sz="1000" b="0" i="0" u="none" strike="noStrike" dirty="0">
                          <a:solidFill>
                            <a:srgbClr val="000000"/>
                          </a:solidFill>
                          <a:effectLst/>
                          <a:latin typeface="Arial" panose="020B0604020202020204" pitchFamily="34" charset="0"/>
                          <a:cs typeface="Arial" panose="020B0604020202020204" pitchFamily="34" charset="0"/>
                        </a:rPr>
                        <a:t>EN 61000-6-3: 2007 + A1 (2011)</a:t>
                      </a:r>
                      <a:br>
                        <a:rPr lang="es-ES" sz="1000" b="0" i="0" u="none" strike="noStrike" dirty="0">
                          <a:solidFill>
                            <a:srgbClr val="000000"/>
                          </a:solidFill>
                          <a:effectLst/>
                          <a:latin typeface="Arial" panose="020B0604020202020204" pitchFamily="34" charset="0"/>
                          <a:cs typeface="Arial" panose="020B0604020202020204" pitchFamily="34" charset="0"/>
                        </a:rPr>
                      </a:br>
                      <a:r>
                        <a:rPr lang="es-ES" sz="1000" b="0" i="0" u="none" strike="noStrike" dirty="0">
                          <a:solidFill>
                            <a:srgbClr val="000000"/>
                          </a:solidFill>
                          <a:effectLst/>
                          <a:latin typeface="Arial" panose="020B0604020202020204" pitchFamily="34" charset="0"/>
                          <a:cs typeface="Arial" panose="020B0604020202020204" pitchFamily="34" charset="0"/>
                        </a:rPr>
                        <a:t>EN 61010-1: 2010 + A1 (2016)</a:t>
                      </a:r>
                      <a:br>
                        <a:rPr lang="es-ES" sz="1000" b="0" i="0" u="none" strike="noStrike" dirty="0">
                          <a:solidFill>
                            <a:srgbClr val="000000"/>
                          </a:solidFill>
                          <a:effectLst/>
                          <a:latin typeface="Arial" panose="020B0604020202020204" pitchFamily="34" charset="0"/>
                          <a:cs typeface="Arial" panose="020B0604020202020204" pitchFamily="34" charset="0"/>
                        </a:rPr>
                      </a:br>
                      <a:r>
                        <a:rPr lang="es-ES" sz="1000" b="0" i="0" u="none" strike="noStrike" dirty="0">
                          <a:solidFill>
                            <a:srgbClr val="000000"/>
                          </a:solidFill>
                          <a:effectLst/>
                          <a:latin typeface="Arial" panose="020B0604020202020204" pitchFamily="34" charset="0"/>
                          <a:cs typeface="Arial" panose="020B0604020202020204" pitchFamily="34" charset="0"/>
                        </a:rPr>
                        <a:t>IEC 61010-2-030: 2017</a:t>
                      </a:r>
                      <a:br>
                        <a:rPr lang="es-ES" sz="1000" b="0" i="0" u="none" strike="noStrike" dirty="0">
                          <a:solidFill>
                            <a:srgbClr val="000000"/>
                          </a:solidFill>
                          <a:effectLst/>
                          <a:latin typeface="Arial" panose="020B0604020202020204" pitchFamily="34" charset="0"/>
                          <a:cs typeface="Arial" panose="020B0604020202020204" pitchFamily="34" charset="0"/>
                        </a:rPr>
                      </a:br>
                      <a:r>
                        <a:rPr lang="es-ES" sz="1000" b="0" i="0" u="none" strike="noStrike" dirty="0">
                          <a:solidFill>
                            <a:srgbClr val="000000"/>
                          </a:solidFill>
                          <a:effectLst/>
                          <a:latin typeface="Arial" panose="020B0604020202020204" pitchFamily="34" charset="0"/>
                          <a:cs typeface="Arial" panose="020B0604020202020204" pitchFamily="34" charset="0"/>
                        </a:rPr>
                        <a:t>EN 61000-6-2: 2005</a:t>
                      </a:r>
                      <a:br>
                        <a:rPr lang="es-ES" sz="1000" b="0" i="0" u="none" strike="noStrike" dirty="0">
                          <a:solidFill>
                            <a:srgbClr val="000000"/>
                          </a:solidFill>
                          <a:effectLst/>
                          <a:latin typeface="Arial" panose="020B0604020202020204" pitchFamily="34" charset="0"/>
                          <a:cs typeface="Arial" panose="020B0604020202020204" pitchFamily="34" charset="0"/>
                        </a:rPr>
                      </a:br>
                      <a:r>
                        <a:rPr lang="es-ES" sz="1000" b="0" i="0" u="none" strike="noStrike" dirty="0">
                          <a:solidFill>
                            <a:srgbClr val="000000"/>
                          </a:solidFill>
                          <a:effectLst/>
                          <a:latin typeface="Arial" panose="020B0604020202020204" pitchFamily="34" charset="0"/>
                          <a:cs typeface="Arial" panose="020B0604020202020204" pitchFamily="34" charset="0"/>
                        </a:rPr>
                        <a:t>EN 61000-6-3: 2007</a:t>
                      </a:r>
                      <a:br>
                        <a:rPr lang="es-ES" sz="1000" b="0" i="0" u="none" strike="noStrike" dirty="0">
                          <a:solidFill>
                            <a:srgbClr val="000000"/>
                          </a:solidFill>
                          <a:effectLst/>
                          <a:latin typeface="Arial" panose="020B0604020202020204" pitchFamily="34" charset="0"/>
                          <a:cs typeface="Arial" panose="020B0604020202020204" pitchFamily="34" charset="0"/>
                        </a:rPr>
                      </a:br>
                      <a:r>
                        <a:rPr lang="es-ES" sz="1000" b="0" i="0" u="none" strike="noStrike" dirty="0">
                          <a:solidFill>
                            <a:srgbClr val="000000"/>
                          </a:solidFill>
                          <a:effectLst/>
                          <a:latin typeface="Arial" panose="020B0604020202020204" pitchFamily="34" charset="0"/>
                          <a:cs typeface="Arial" panose="020B0604020202020204" pitchFamily="34" charset="0"/>
                        </a:rPr>
                        <a:t>EN 61010-1: 2010</a:t>
                      </a:r>
                    </a:p>
                  </a:txBody>
                  <a:tcPr marL="9525" marR="9525" marT="9525" marB="0" anchor="ctr"/>
                </a:tc>
                <a:extLst>
                  <a:ext uri="{0D108BD9-81ED-4DB2-BD59-A6C34878D82A}">
                    <a16:rowId xmlns:a16="http://schemas.microsoft.com/office/drawing/2014/main" val="17164655"/>
                  </a:ext>
                </a:extLst>
              </a:tr>
              <a:tr h="2956544">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Closed loop Fluxgate IT type</a:t>
                      </a:r>
                    </a:p>
                  </a:txBody>
                  <a:tcPr marL="9525" marR="9525" marT="9525" marB="0" anchor="ctr"/>
                </a:tc>
                <a:tc>
                  <a:txBody>
                    <a:bodyPr/>
                    <a:lstStyle/>
                    <a:p>
                      <a:pPr marL="72000" algn="l" fontAlgn="ctr"/>
                      <a:r>
                        <a:rPr lang="en-US" sz="1000" b="0" i="0" u="none" strike="noStrike">
                          <a:solidFill>
                            <a:srgbClr val="000000"/>
                          </a:solidFill>
                          <a:effectLst/>
                          <a:latin typeface="Arial" panose="020B0604020202020204" pitchFamily="34" charset="0"/>
                          <a:cs typeface="Arial" panose="020B0604020202020204" pitchFamily="34" charset="0"/>
                        </a:rPr>
                        <a:t>ITL4000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ITL900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ITN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ITN6&amp;900 series</a:t>
                      </a:r>
                      <a:br>
                        <a:rPr lang="en-US" sz="1000" b="0" i="0" u="none" strike="noStrike">
                          <a:solidFill>
                            <a:srgbClr val="000000"/>
                          </a:solidFill>
                          <a:effectLst/>
                          <a:latin typeface="Arial" panose="020B0604020202020204" pitchFamily="34" charset="0"/>
                          <a:cs typeface="Arial" panose="020B0604020202020204" pitchFamily="34" charset="0"/>
                        </a:rPr>
                      </a:br>
                      <a:r>
                        <a:rPr lang="en-US" sz="1000" b="0" i="0" u="none" strike="noStrike">
                          <a:solidFill>
                            <a:srgbClr val="000000"/>
                          </a:solidFill>
                          <a:effectLst/>
                          <a:latin typeface="Arial" panose="020B0604020202020204" pitchFamily="34" charset="0"/>
                          <a:cs typeface="Arial" panose="020B0604020202020204" pitchFamily="34" charset="0"/>
                        </a:rPr>
                        <a:t>ITZ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HVDC (VSC Technology)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Medium voltage PFC and active filters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Small DC component detection in large AC currents (transformer protection)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Feedback element in high performance gradient amplifiers for MRI</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Feedback element in high-precision current regulated devices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Energy measurement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Medical equipment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Precise and high stability inverters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Absolute Current Standard Reference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Test and Calibration of Current Sources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Current Extender of Power Systems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Differential Current Measurement on Power Line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Metrology Application</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Integrated design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cost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Large aperture</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high accuracy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Excellent linearity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Extremely low temperature drift</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Wide frequency bandwidth</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immunity to external fields</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Negligible self-magnetism</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Current overload capacity</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Very low noise on output signal</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Low noise feedback to primary conductor</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High resolution</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No insertion losses</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IEC 61010-1: 2010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61869-1: 2007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61869-2: 2012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61869-6: 2016.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50178: 1997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61010-1: 2010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61000-6-2: 2005</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61000-6-3: 2007</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61010-1: 2010</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61010-1: 2001</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61326-1: 2006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61000-3-2: 2006</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61000-3-3: 1995 + A1: 2001 + A2: 2005</a:t>
                      </a:r>
                    </a:p>
                  </a:txBody>
                  <a:tcPr marL="9525" marR="9525" marT="9525" marB="0" anchor="ctr"/>
                </a:tc>
                <a:extLst>
                  <a:ext uri="{0D108BD9-81ED-4DB2-BD59-A6C34878D82A}">
                    <a16:rowId xmlns:a16="http://schemas.microsoft.com/office/drawing/2014/main" val="4255591388"/>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45837" y="6429652"/>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EBAFEE70-154A-76B4-E03A-9DBC44000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048811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8D947DB-CE0C-B016-D84D-33A03FEEC4A4}"/>
              </a:ext>
            </a:extLst>
          </p:cNvPr>
          <p:cNvGraphicFramePr>
            <a:graphicFrameLocks noGrp="1"/>
          </p:cNvGraphicFramePr>
          <p:nvPr>
            <p:extLst>
              <p:ext uri="{D42A27DB-BD31-4B8C-83A1-F6EECF244321}">
                <p14:modId xmlns:p14="http://schemas.microsoft.com/office/powerpoint/2010/main" val="1216674435"/>
              </p:ext>
            </p:extLst>
          </p:nvPr>
        </p:nvGraphicFramePr>
        <p:xfrm>
          <a:off x="100620" y="787533"/>
          <a:ext cx="8935936" cy="3373649"/>
        </p:xfrm>
        <a:graphic>
          <a:graphicData uri="http://schemas.openxmlformats.org/drawingml/2006/table">
            <a:tbl>
              <a:tblPr>
                <a:tableStyleId>{5C22544A-7EE6-4342-B048-85BDC9FD1C3A}</a:tableStyleId>
              </a:tblPr>
              <a:tblGrid>
                <a:gridCol w="914067">
                  <a:extLst>
                    <a:ext uri="{9D8B030D-6E8A-4147-A177-3AD203B41FA5}">
                      <a16:colId xmlns:a16="http://schemas.microsoft.com/office/drawing/2014/main" val="56321129"/>
                    </a:ext>
                  </a:extLst>
                </a:gridCol>
                <a:gridCol w="989208">
                  <a:extLst>
                    <a:ext uri="{9D8B030D-6E8A-4147-A177-3AD203B41FA5}">
                      <a16:colId xmlns:a16="http://schemas.microsoft.com/office/drawing/2014/main" val="3213345943"/>
                    </a:ext>
                  </a:extLst>
                </a:gridCol>
                <a:gridCol w="2475060">
                  <a:extLst>
                    <a:ext uri="{9D8B030D-6E8A-4147-A177-3AD203B41FA5}">
                      <a16:colId xmlns:a16="http://schemas.microsoft.com/office/drawing/2014/main" val="1605678367"/>
                    </a:ext>
                  </a:extLst>
                </a:gridCol>
                <a:gridCol w="2542920">
                  <a:extLst>
                    <a:ext uri="{9D8B030D-6E8A-4147-A177-3AD203B41FA5}">
                      <a16:colId xmlns:a16="http://schemas.microsoft.com/office/drawing/2014/main" val="2095181693"/>
                    </a:ext>
                  </a:extLst>
                </a:gridCol>
                <a:gridCol w="2014681">
                  <a:extLst>
                    <a:ext uri="{9D8B030D-6E8A-4147-A177-3AD203B41FA5}">
                      <a16:colId xmlns:a16="http://schemas.microsoft.com/office/drawing/2014/main" val="4201476549"/>
                    </a:ext>
                  </a:extLst>
                </a:gridCol>
              </a:tblGrid>
              <a:tr h="192417">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Technology </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Series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a:solidFill>
                            <a:schemeClr val="bg1"/>
                          </a:solidFill>
                          <a:effectLst/>
                          <a:latin typeface="Arial" panose="020B0604020202020204" pitchFamily="34" charset="0"/>
                          <a:cs typeface="Arial" panose="020B0604020202020204" pitchFamily="34" charset="0"/>
                        </a:rPr>
                        <a:t>Sub-Applications</a:t>
                      </a:r>
                      <a:endParaRPr lang="en-IN" sz="1000" b="1" i="0" u="none" strike="noStrike">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a:solidFill>
                            <a:schemeClr val="bg1"/>
                          </a:solidFill>
                          <a:effectLst/>
                          <a:latin typeface="Arial" panose="020B0604020202020204" pitchFamily="34" charset="0"/>
                          <a:cs typeface="Arial" panose="020B0604020202020204" pitchFamily="34" charset="0"/>
                        </a:rPr>
                        <a:t>Advantages</a:t>
                      </a:r>
                      <a:endParaRPr lang="en-IN" sz="1000" b="1" i="0" u="none" strike="noStrike">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tc>
                  <a:txBody>
                    <a:bodyPr/>
                    <a:lstStyle/>
                    <a:p>
                      <a:pPr marL="72000" algn="l" fontAlgn="ctr"/>
                      <a:r>
                        <a:rPr lang="en-IN" sz="1000" b="1" u="none" strike="noStrike" dirty="0">
                          <a:solidFill>
                            <a:schemeClr val="bg1"/>
                          </a:solidFill>
                          <a:effectLst/>
                          <a:latin typeface="Arial" panose="020B0604020202020204" pitchFamily="34" charset="0"/>
                          <a:cs typeface="Arial" panose="020B0604020202020204" pitchFamily="34" charset="0"/>
                        </a:rPr>
                        <a:t>Standards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5457" marR="5457" marT="5457" marB="0" anchor="ctr">
                    <a:solidFill>
                      <a:schemeClr val="tx1"/>
                    </a:solidFill>
                  </a:tcPr>
                </a:tc>
                <a:extLst>
                  <a:ext uri="{0D108BD9-81ED-4DB2-BD59-A6C34878D82A}">
                    <a16:rowId xmlns:a16="http://schemas.microsoft.com/office/drawing/2014/main" val="1196190702"/>
                  </a:ext>
                </a:extLst>
              </a:tr>
              <a:tr h="940437">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Fluxgate</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CAB-SF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Hybrid and electric vehicle battery pack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Conventional lead-acid batteries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Accurate current measurement for battery management applications (SOC, SOH, SOF, etc.).</a:t>
                      </a:r>
                    </a:p>
                  </a:txBody>
                  <a:tcPr marL="9525" marR="9525" marT="9525" marB="0" anchor="ctr"/>
                </a:tc>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Offset below 10 mA </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Total error [−40 °C to 85 °C] 0.5 % typical total error at 1-sigma 0.8 % total error at 3-sigma </a:t>
                      </a:r>
                      <a:br>
                        <a:rPr lang="en-IN" sz="1000" b="0" i="0" u="none" strike="noStrike">
                          <a:solidFill>
                            <a:srgbClr val="000000"/>
                          </a:solidFill>
                          <a:effectLst/>
                          <a:latin typeface="Arial" panose="020B0604020202020204" pitchFamily="34" charset="0"/>
                          <a:cs typeface="Arial" panose="020B0604020202020204" pitchFamily="34" charset="0"/>
                        </a:rPr>
                      </a:br>
                      <a:r>
                        <a:rPr lang="en-IN" sz="1000" b="0" i="0" u="none" strike="noStrike">
                          <a:solidFill>
                            <a:srgbClr val="000000"/>
                          </a:solidFill>
                          <a:effectLst/>
                          <a:latin typeface="Arial" panose="020B0604020202020204" pitchFamily="34" charset="0"/>
                          <a:cs typeface="Arial" panose="020B0604020202020204" pitchFamily="34" charset="0"/>
                        </a:rPr>
                        <a:t>Full galvanic separation.</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IEC60068-2-60 (12/1996)</a:t>
                      </a:r>
                    </a:p>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IEC 61000-4-2 (2008)</a:t>
                      </a:r>
                    </a:p>
                  </a:txBody>
                  <a:tcPr marL="9525" marR="9525" marT="9525" marB="0" anchor="ctr"/>
                </a:tc>
                <a:extLst>
                  <a:ext uri="{0D108BD9-81ED-4DB2-BD59-A6C34878D82A}">
                    <a16:rowId xmlns:a16="http://schemas.microsoft.com/office/drawing/2014/main" val="4089273053"/>
                  </a:ext>
                </a:extLst>
              </a:tr>
              <a:tr h="2240795">
                <a:tc>
                  <a:txBody>
                    <a:bodyPr/>
                    <a:lstStyle/>
                    <a:p>
                      <a:pPr marL="72000" algn="l" fontAlgn="ctr"/>
                      <a:r>
                        <a:rPr lang="en-IN" sz="1000" b="0" i="0" u="none" strike="noStrike">
                          <a:solidFill>
                            <a:srgbClr val="000000"/>
                          </a:solidFill>
                          <a:effectLst/>
                          <a:latin typeface="Arial" panose="020B0604020202020204" pitchFamily="34" charset="0"/>
                          <a:cs typeface="Arial" panose="020B0604020202020204" pitchFamily="34" charset="0"/>
                        </a:rPr>
                        <a:t>Power Supply</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IST series</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Laboratory setup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Industrial test bench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Analogue current measurement frontend for multi-input power analyzer, e.g., for 3-phase measurements on AC motors, power inverters etc.</a:t>
                      </a:r>
                    </a:p>
                  </a:txBody>
                  <a:tcPr marL="9525" marR="9525" marT="9525" marB="0" anchor="ctr"/>
                </a:tc>
                <a:tc>
                  <a:txBody>
                    <a:bodyPr/>
                    <a:lstStyle/>
                    <a:p>
                      <a:pPr marL="72000" algn="l" fontAlgn="ctr"/>
                      <a:r>
                        <a:rPr lang="en-US" sz="1000" b="0" i="0" u="none" strike="noStrike" dirty="0">
                          <a:solidFill>
                            <a:srgbClr val="000000"/>
                          </a:solidFill>
                          <a:effectLst/>
                          <a:latin typeface="Arial" panose="020B0604020202020204" pitchFamily="34" charset="0"/>
                          <a:cs typeface="Arial" panose="020B0604020202020204" pitchFamily="34" charset="0"/>
                        </a:rPr>
                        <a:t>Convenient solution when operating 1 to 6 IT/ITN transducers in one setup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Integrates in standard 19’’ rack system typically used in laboratory and industrial test setups </a:t>
                      </a:r>
                      <a:br>
                        <a:rPr lang="en-US" sz="1000" b="0" i="0" u="none" strike="noStrike" dirty="0">
                          <a:solidFill>
                            <a:srgbClr val="000000"/>
                          </a:solidFill>
                          <a:effectLst/>
                          <a:latin typeface="Arial" panose="020B0604020202020204" pitchFamily="34" charset="0"/>
                          <a:cs typeface="Arial" panose="020B0604020202020204" pitchFamily="34" charset="0"/>
                        </a:rPr>
                      </a:br>
                      <a:r>
                        <a:rPr lang="en-US" sz="1000" b="0" i="0" u="none" strike="noStrike" dirty="0">
                          <a:solidFill>
                            <a:srgbClr val="000000"/>
                          </a:solidFill>
                          <a:effectLst/>
                          <a:latin typeface="Arial" panose="020B0604020202020204" pitchFamily="34" charset="0"/>
                          <a:cs typeface="Arial" panose="020B0604020202020204" pitchFamily="34" charset="0"/>
                        </a:rPr>
                        <a:t>The output current version allows measurement signal to travel long distances by using external burden resistor, i.e., current-to-voltage conversion is done by a precision resistor in attached measurement system (e.g.: Power Analyzer, etc.).</a:t>
                      </a:r>
                    </a:p>
                  </a:txBody>
                  <a:tcPr marL="9525" marR="9525" marT="9525" marB="0" anchor="ctr"/>
                </a:tc>
                <a:tc>
                  <a:txBody>
                    <a:bodyPr/>
                    <a:lstStyle/>
                    <a:p>
                      <a:pPr marL="72000" algn="l" fontAlgn="ctr"/>
                      <a:r>
                        <a:rPr lang="en-IN" sz="1000" b="0" i="0" u="none" strike="noStrike" dirty="0">
                          <a:solidFill>
                            <a:srgbClr val="000000"/>
                          </a:solidFill>
                          <a:effectLst/>
                          <a:latin typeface="Arial" panose="020B0604020202020204" pitchFamily="34" charset="0"/>
                          <a:cs typeface="Arial" panose="020B0604020202020204" pitchFamily="34" charset="0"/>
                        </a:rPr>
                        <a:t>IEC 61010-1: 2001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61000-6-2: 2005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IEC 61000-6-4 : 2007 </a:t>
                      </a:r>
                      <a:br>
                        <a:rPr lang="en-IN" sz="1000" b="0" i="0" u="none" strike="noStrike" dirty="0">
                          <a:solidFill>
                            <a:srgbClr val="000000"/>
                          </a:solidFill>
                          <a:effectLst/>
                          <a:latin typeface="Arial" panose="020B0604020202020204" pitchFamily="34" charset="0"/>
                          <a:cs typeface="Arial" panose="020B0604020202020204" pitchFamily="34" charset="0"/>
                        </a:rPr>
                      </a:br>
                      <a:r>
                        <a:rPr lang="en-IN" sz="1000" b="0" i="0" u="none" strike="noStrike" dirty="0">
                          <a:solidFill>
                            <a:srgbClr val="000000"/>
                          </a:solidFill>
                          <a:effectLst/>
                          <a:latin typeface="Arial" panose="020B0604020202020204" pitchFamily="34" charset="0"/>
                          <a:cs typeface="Arial" panose="020B0604020202020204" pitchFamily="34" charset="0"/>
                        </a:rPr>
                        <a:t>EN 61326-1 (2013) </a:t>
                      </a:r>
                    </a:p>
                  </a:txBody>
                  <a:tcPr marL="9525" marR="9525" marT="9525" marB="0" anchor="ctr"/>
                </a:tc>
                <a:extLst>
                  <a:ext uri="{0D108BD9-81ED-4DB2-BD59-A6C34878D82A}">
                    <a16:rowId xmlns:a16="http://schemas.microsoft.com/office/drawing/2014/main" val="17164655"/>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Key Sensors, By Technology</a:t>
            </a:r>
          </a:p>
        </p:txBody>
      </p:sp>
      <p:sp>
        <p:nvSpPr>
          <p:cNvPr id="18" name="TextBox 22">
            <a:extLst>
              <a:ext uri="{FF2B5EF4-FFF2-40B4-BE49-F238E27FC236}">
                <a16:creationId xmlns:a16="http://schemas.microsoft.com/office/drawing/2014/main" id="{C4DFF28E-6A9A-5CC4-6B03-15032732BD05}"/>
              </a:ext>
            </a:extLst>
          </p:cNvPr>
          <p:cNvSpPr txBox="1"/>
          <p:nvPr/>
        </p:nvSpPr>
        <p:spPr>
          <a:xfrm>
            <a:off x="5545837" y="6429652"/>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LEM International Website</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1BF0EA38-522A-A7CD-B07A-54536E3A4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084018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398F3E4-04A0-6C6D-3DDD-4203A00A26C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1818" b="13182"/>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9" name="Rectangle 206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4892040"/>
            <a:ext cx="9143998"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726948" y="5154168"/>
            <a:ext cx="5229903" cy="1261872"/>
          </a:xfrm>
          <a:prstGeom prst="rect">
            <a:avLst/>
          </a:prstGeom>
        </p:spPr>
        <p:txBody>
          <a:bodyPr vert="horz" lIns="91440" tIns="45720" rIns="91440" bIns="45720" rtlCol="0" anchor="ctr">
            <a:normAutofit lnSpcReduction="10000"/>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defTabSz="914400" fontAlgn="auto">
              <a:spcBef>
                <a:spcPct val="0"/>
              </a:spcBef>
              <a:spcAft>
                <a:spcPts val="600"/>
              </a:spcAft>
              <a:buClrTx/>
              <a:buSzTx/>
              <a:buNone/>
              <a:tabLst/>
              <a:defRPr/>
            </a:pPr>
            <a:r>
              <a:rPr kumimoji="0" lang="en-US" sz="2900" b="1" i="0" u="none" strike="noStrike" cap="none" spc="-136" normalizeH="0" baseline="0" noProof="0" dirty="0">
                <a:ln>
                  <a:noFill/>
                </a:ln>
                <a:solidFill>
                  <a:schemeClr val="tx1">
                    <a:lumMod val="85000"/>
                    <a:lumOff val="15000"/>
                  </a:schemeClr>
                </a:solidFill>
                <a:uLnTx/>
                <a:uFillTx/>
                <a:latin typeface="+mj-lt"/>
                <a:ea typeface="+mj-ea"/>
                <a:cs typeface="+mj-cs"/>
              </a:rPr>
              <a:t>KEY PARTNER ALLIANCES ACROSS REGIONS - INDUSTRIAL TRANSDUCER BUSINESS DOMAIN</a:t>
            </a:r>
          </a:p>
        </p:txBody>
      </p:sp>
      <p:cxnSp>
        <p:nvCxnSpPr>
          <p:cNvPr id="2071" name="Straight Connector 2070">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867396"/>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2">
            <a:extLst>
              <a:ext uri="{FF2B5EF4-FFF2-40B4-BE49-F238E27FC236}">
                <a16:creationId xmlns:a16="http://schemas.microsoft.com/office/drawing/2014/main" id="{977AD75B-1732-A1F0-9121-D8A9145A5D0D}"/>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06C23B16-699C-4A05-0D12-E813DA49AAEE}"/>
              </a:ext>
            </a:extLst>
          </p:cNvPr>
          <p:cNvGraphicFramePr>
            <a:graphicFrameLocks noGrp="1"/>
          </p:cNvGraphicFramePr>
          <p:nvPr>
            <p:extLst>
              <p:ext uri="{D42A27DB-BD31-4B8C-83A1-F6EECF244321}">
                <p14:modId xmlns:p14="http://schemas.microsoft.com/office/powerpoint/2010/main" val="3120857196"/>
              </p:ext>
            </p:extLst>
          </p:nvPr>
        </p:nvGraphicFramePr>
        <p:xfrm>
          <a:off x="100619" y="1125652"/>
          <a:ext cx="8894753" cy="5312563"/>
        </p:xfrm>
        <a:graphic>
          <a:graphicData uri="http://schemas.openxmlformats.org/drawingml/2006/table">
            <a:tbl>
              <a:tblPr>
                <a:tableStyleId>{5C22544A-7EE6-4342-B048-85BDC9FD1C3A}</a:tableStyleId>
              </a:tblPr>
              <a:tblGrid>
                <a:gridCol w="1704933">
                  <a:extLst>
                    <a:ext uri="{9D8B030D-6E8A-4147-A177-3AD203B41FA5}">
                      <a16:colId xmlns:a16="http://schemas.microsoft.com/office/drawing/2014/main" val="1361187309"/>
                    </a:ext>
                  </a:extLst>
                </a:gridCol>
                <a:gridCol w="5840952">
                  <a:extLst>
                    <a:ext uri="{9D8B030D-6E8A-4147-A177-3AD203B41FA5}">
                      <a16:colId xmlns:a16="http://schemas.microsoft.com/office/drawing/2014/main" val="1617303832"/>
                    </a:ext>
                  </a:extLst>
                </a:gridCol>
                <a:gridCol w="1348868">
                  <a:extLst>
                    <a:ext uri="{9D8B030D-6E8A-4147-A177-3AD203B41FA5}">
                      <a16:colId xmlns:a16="http://schemas.microsoft.com/office/drawing/2014/main" val="1320299077"/>
                    </a:ext>
                  </a:extLst>
                </a:gridCol>
              </a:tblGrid>
              <a:tr h="268958">
                <a:tc>
                  <a:txBody>
                    <a:bodyPr/>
                    <a:lstStyle/>
                    <a:p>
                      <a:pPr marL="72000" algn="l" fontAlgn="ctr">
                        <a:lnSpc>
                          <a:spcPct val="100000"/>
                        </a:lnSpc>
                      </a:pPr>
                      <a:r>
                        <a:rPr lang="en-IN" sz="1000" b="1" u="none" strike="noStrike" dirty="0">
                          <a:solidFill>
                            <a:schemeClr val="bg1"/>
                          </a:solidFill>
                          <a:effectLst/>
                          <a:latin typeface="Arial" panose="020B0604020202020204" pitchFamily="34" charset="0"/>
                          <a:cs typeface="Arial" panose="020B0604020202020204" pitchFamily="34" charset="0"/>
                        </a:rPr>
                        <a:t>Company Name</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3509" marR="3509" marT="3509" marB="0" anchor="ctr">
                    <a:solidFill>
                      <a:schemeClr val="tx1"/>
                    </a:solidFill>
                  </a:tcPr>
                </a:tc>
                <a:tc>
                  <a:txBody>
                    <a:bodyPr/>
                    <a:lstStyle/>
                    <a:p>
                      <a:pPr marL="72000" algn="l" fontAlgn="ctr">
                        <a:lnSpc>
                          <a:spcPct val="100000"/>
                        </a:lnSpc>
                      </a:pPr>
                      <a:r>
                        <a:rPr lang="en-IN" sz="1000" b="1" u="none" strike="noStrike" dirty="0">
                          <a:solidFill>
                            <a:schemeClr val="bg1"/>
                          </a:solidFill>
                          <a:effectLst/>
                          <a:latin typeface="Arial" panose="020B0604020202020204" pitchFamily="34" charset="0"/>
                          <a:cs typeface="Arial" panose="020B0604020202020204" pitchFamily="34" charset="0"/>
                        </a:rPr>
                        <a:t>Location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3509" marR="3509" marT="3509" marB="0" anchor="ctr">
                    <a:solidFill>
                      <a:schemeClr val="tx1"/>
                    </a:solidFill>
                  </a:tcPr>
                </a:tc>
                <a:tc>
                  <a:txBody>
                    <a:bodyPr/>
                    <a:lstStyle/>
                    <a:p>
                      <a:pPr marL="72000" algn="l" fontAlgn="ctr">
                        <a:lnSpc>
                          <a:spcPct val="100000"/>
                        </a:lnSpc>
                      </a:pPr>
                      <a:r>
                        <a:rPr lang="en-IN" sz="1000" b="1" u="none" strike="noStrike" dirty="0">
                          <a:solidFill>
                            <a:schemeClr val="bg1"/>
                          </a:solidFill>
                          <a:effectLst/>
                          <a:latin typeface="Arial" panose="020B0604020202020204" pitchFamily="34" charset="0"/>
                          <a:cs typeface="Arial" panose="020B0604020202020204" pitchFamily="34" charset="0"/>
                        </a:rPr>
                        <a:t>Type</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3509" marR="3509" marT="3509" marB="0" anchor="ctr">
                    <a:solidFill>
                      <a:schemeClr val="tx1"/>
                    </a:solidFill>
                  </a:tcPr>
                </a:tc>
                <a:extLst>
                  <a:ext uri="{0D108BD9-81ED-4DB2-BD59-A6C34878D82A}">
                    <a16:rowId xmlns:a16="http://schemas.microsoft.com/office/drawing/2014/main" val="2941416216"/>
                  </a:ext>
                </a:extLst>
              </a:tr>
              <a:tr h="268958">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Darrah Electric Company</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US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3235709767"/>
                  </a:ext>
                </a:extLst>
              </a:tr>
              <a:tr h="531861">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Distrelec</a:t>
                      </a:r>
                      <a:r>
                        <a:rPr lang="en-IN" sz="1000" u="none" strike="noStrike" dirty="0">
                          <a:effectLst/>
                          <a:latin typeface="Arial" panose="020B0604020202020204" pitchFamily="34" charset="0"/>
                          <a:cs typeface="Arial" panose="020B0604020202020204" pitchFamily="34" charset="0"/>
                        </a:rPr>
                        <a:t>-Schuricht</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50000"/>
                        </a:lnSpc>
                      </a:pPr>
                      <a:r>
                        <a:rPr lang="en-IN" sz="1000" u="none" strike="noStrike" dirty="0">
                          <a:effectLst/>
                          <a:latin typeface="Arial" panose="020B0604020202020204" pitchFamily="34" charset="0"/>
                          <a:cs typeface="Arial" panose="020B0604020202020204" pitchFamily="34" charset="0"/>
                        </a:rPr>
                        <a:t>Austria, Belgium, Czech Republic, Germany, Holland, Hungary, Italy, Luxemburg, Poland, Slovakia, Switzerland</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1083360965"/>
                  </a:ext>
                </a:extLst>
              </a:tr>
              <a:tr h="531861">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FARNELL-in-one</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50000"/>
                        </a:lnSpc>
                      </a:pPr>
                      <a:r>
                        <a:rPr lang="en-IN" sz="1000" u="none" strike="noStrike" dirty="0">
                          <a:effectLst/>
                          <a:latin typeface="Arial" panose="020B0604020202020204" pitchFamily="34" charset="0"/>
                          <a:cs typeface="Arial" panose="020B0604020202020204" pitchFamily="34" charset="0"/>
                        </a:rPr>
                        <a:t>Austria, Belgium, Denmark, Finland, France, Germany, Italy, the Netherlands, Norway, Portugal, Sweden, Switzerland, Spain, United Kingdom, India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3824584703"/>
                  </a:ext>
                </a:extLst>
              </a:tr>
              <a:tr h="531861">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RS Components</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50000"/>
                        </a:lnSpc>
                      </a:pPr>
                      <a:r>
                        <a:rPr lang="en-IN" sz="1000" u="none" strike="noStrike" dirty="0">
                          <a:effectLst/>
                          <a:latin typeface="Arial" panose="020B0604020202020204" pitchFamily="34" charset="0"/>
                          <a:cs typeface="Arial" panose="020B0604020202020204" pitchFamily="34" charset="0"/>
                        </a:rPr>
                        <a:t>Austria, Belgium, China, Denmark, Finland, France, Germany, Italy, The Netherlands, Norway, Poland, Portugal, Spain, Sweden, United Kingdom, Japan</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4068436226"/>
                  </a:ext>
                </a:extLst>
              </a:tr>
              <a:tr h="268958">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Newtons4th Ltd</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United Kindgom</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3040045624"/>
                  </a:ext>
                </a:extLst>
              </a:tr>
              <a:tr h="268958">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Signaltec GmbH</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Germany</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3925007456"/>
                  </a:ext>
                </a:extLst>
              </a:tr>
              <a:tr h="2372190">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Digi-key</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50000"/>
                        </a:lnSpc>
                      </a:pPr>
                      <a:r>
                        <a:rPr lang="en-IN" sz="1000" u="none" strike="noStrike" dirty="0">
                          <a:effectLst/>
                          <a:latin typeface="Arial" panose="020B0604020202020204" pitchFamily="34" charset="0"/>
                          <a:cs typeface="Arial" panose="020B0604020202020204" pitchFamily="34" charset="0"/>
                        </a:rPr>
                        <a:t>Argentina, Armenia, Australia, Austria, Belarus, Belgium, Bolivia, Bosnia and Herzegovina, Brazil, Bulgaria, Canada, Chile, China, Colombia, Costa Rica, Croatia, Cyprus, Czech Republic, Denmark, Dominican Republic, Ecuador, Egypt, Estonia, Finland, France, Germany, Greece, Guatemala, Hong Kong, Hungary, Iceland, India, Indonesia, Ireland, Israel, Italy, Jamaica, Japan, Latvia, Lebanon, Lithuania, Luxembourg, Macedonia, Malaysia, Mexico, Moldova, Morocco, Netherlands, New Zealand, Norway, Pakistan, Panama, Peru, Philippines, Poland, Portugal, Puerto Rico, Romania, Russia, Saudi Arabia, Serbia, Singapore, Slovak, Slovenia, South Africa, South Korea, Spain, Sri Lanka, Sweden, Switzerland, Taiwan, Thailand, Tunisia, Turkey, Ukraine, United Arab Emirates, United Kingdom, United States, Uruguay, Venezuela, Vietnam</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2484179868"/>
                  </a:ext>
                </a:extLst>
              </a:tr>
              <a:tr h="268958">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Globetek</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India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1306502607"/>
                  </a:ext>
                </a:extLst>
              </a:tr>
            </a:tbl>
          </a:graphicData>
        </a:graphic>
      </p:graphicFrame>
      <p:sp>
        <p:nvSpPr>
          <p:cNvPr id="12" name="Text Placeholder 1">
            <a:extLst>
              <a:ext uri="{FF2B5EF4-FFF2-40B4-BE49-F238E27FC236}">
                <a16:creationId xmlns:a16="http://schemas.microsoft.com/office/drawing/2014/main" id="{51EB1D36-8186-9FA9-71D3-6336E0FED966}"/>
              </a:ext>
            </a:extLst>
          </p:cNvPr>
          <p:cNvSpPr>
            <a:spLocks noGrp="1"/>
          </p:cNvSpPr>
          <p:nvPr>
            <p:ph type="body" sz="quarter" idx="14"/>
          </p:nvPr>
        </p:nvSpPr>
        <p:spPr>
          <a:xfrm>
            <a:off x="100619" y="229426"/>
            <a:ext cx="7373607" cy="342900"/>
          </a:xfrm>
        </p:spPr>
        <p:txBody>
          <a:bodyPr>
            <a:normAutofit/>
          </a:bodyPr>
          <a:lstStyle/>
          <a:p>
            <a:r>
              <a:rPr lang="en-US" sz="1400" dirty="0">
                <a:solidFill>
                  <a:schemeClr val="tx1"/>
                </a:solidFill>
                <a:latin typeface="Arial" panose="020B0604020202020204" pitchFamily="34" charset="0"/>
              </a:rPr>
              <a:t>Key Partner Alliances Across Regions</a:t>
            </a:r>
          </a:p>
        </p:txBody>
      </p:sp>
      <p:sp>
        <p:nvSpPr>
          <p:cNvPr id="8" name="TextBox 7">
            <a:extLst>
              <a:ext uri="{FF2B5EF4-FFF2-40B4-BE49-F238E27FC236}">
                <a16:creationId xmlns:a16="http://schemas.microsoft.com/office/drawing/2014/main" id="{94C8468F-54BB-57F2-75BD-4D9406AB5F4B}"/>
              </a:ext>
            </a:extLst>
          </p:cNvPr>
          <p:cNvSpPr txBox="1"/>
          <p:nvPr/>
        </p:nvSpPr>
        <p:spPr>
          <a:xfrm>
            <a:off x="100619" y="775043"/>
            <a:ext cx="8894753" cy="276999"/>
          </a:xfrm>
          <a:prstGeom prst="rect">
            <a:avLst/>
          </a:prstGeom>
          <a:solidFill>
            <a:schemeClr val="accent4">
              <a:lumMod val="40000"/>
              <a:lumOff val="60000"/>
            </a:schemeClr>
          </a:solidFill>
        </p:spPr>
        <p:txBody>
          <a:bodyPr wrap="square">
            <a:spAutoFit/>
          </a:bodyPr>
          <a:lstStyle/>
          <a:p>
            <a:pPr algn="ctr"/>
            <a:r>
              <a:rPr lang="en-US" sz="1200" b="1" dirty="0">
                <a:solidFill>
                  <a:schemeClr val="tx1"/>
                </a:solidFill>
                <a:latin typeface="Arial" panose="020B0604020202020204" pitchFamily="34" charset="0"/>
              </a:rPr>
              <a:t>Industrial Transducer Business Domain</a:t>
            </a:r>
            <a:endParaRPr lang="en-IN" sz="1200" b="1" dirty="0"/>
          </a:p>
        </p:txBody>
      </p:sp>
      <p:pic>
        <p:nvPicPr>
          <p:cNvPr id="3" name="Picture 2" descr="Text&#10;&#10;Description automatically generated">
            <a:extLst>
              <a:ext uri="{FF2B5EF4-FFF2-40B4-BE49-F238E27FC236}">
                <a16:creationId xmlns:a16="http://schemas.microsoft.com/office/drawing/2014/main" id="{DA0CC314-5C02-1145-D06E-D3883013F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649286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2">
            <a:extLst>
              <a:ext uri="{FF2B5EF4-FFF2-40B4-BE49-F238E27FC236}">
                <a16:creationId xmlns:a16="http://schemas.microsoft.com/office/drawing/2014/main" id="{977AD75B-1732-A1F0-9121-D8A9145A5D0D}"/>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06C23B16-699C-4A05-0D12-E813DA49AAEE}"/>
              </a:ext>
            </a:extLst>
          </p:cNvPr>
          <p:cNvGraphicFramePr>
            <a:graphicFrameLocks noGrp="1"/>
          </p:cNvGraphicFramePr>
          <p:nvPr>
            <p:extLst>
              <p:ext uri="{D42A27DB-BD31-4B8C-83A1-F6EECF244321}">
                <p14:modId xmlns:p14="http://schemas.microsoft.com/office/powerpoint/2010/main" val="944205478"/>
              </p:ext>
            </p:extLst>
          </p:nvPr>
        </p:nvGraphicFramePr>
        <p:xfrm>
          <a:off x="100619" y="1135119"/>
          <a:ext cx="8896180" cy="5252434"/>
        </p:xfrm>
        <a:graphic>
          <a:graphicData uri="http://schemas.openxmlformats.org/drawingml/2006/table">
            <a:tbl>
              <a:tblPr>
                <a:tableStyleId>{5C22544A-7EE6-4342-B048-85BDC9FD1C3A}</a:tableStyleId>
              </a:tblPr>
              <a:tblGrid>
                <a:gridCol w="3033077">
                  <a:extLst>
                    <a:ext uri="{9D8B030D-6E8A-4147-A177-3AD203B41FA5}">
                      <a16:colId xmlns:a16="http://schemas.microsoft.com/office/drawing/2014/main" val="1361187309"/>
                    </a:ext>
                  </a:extLst>
                </a:gridCol>
                <a:gridCol w="4302147">
                  <a:extLst>
                    <a:ext uri="{9D8B030D-6E8A-4147-A177-3AD203B41FA5}">
                      <a16:colId xmlns:a16="http://schemas.microsoft.com/office/drawing/2014/main" val="1617303832"/>
                    </a:ext>
                  </a:extLst>
                </a:gridCol>
                <a:gridCol w="1560956">
                  <a:extLst>
                    <a:ext uri="{9D8B030D-6E8A-4147-A177-3AD203B41FA5}">
                      <a16:colId xmlns:a16="http://schemas.microsoft.com/office/drawing/2014/main" val="1320299077"/>
                    </a:ext>
                  </a:extLst>
                </a:gridCol>
              </a:tblGrid>
              <a:tr h="238747">
                <a:tc>
                  <a:txBody>
                    <a:bodyPr/>
                    <a:lstStyle/>
                    <a:p>
                      <a:pPr marL="72000" algn="l" fontAlgn="ctr">
                        <a:lnSpc>
                          <a:spcPct val="100000"/>
                        </a:lnSpc>
                      </a:pPr>
                      <a:r>
                        <a:rPr lang="en-IN" sz="1000" b="1" u="none" strike="noStrike" dirty="0">
                          <a:solidFill>
                            <a:schemeClr val="bg1"/>
                          </a:solidFill>
                          <a:effectLst/>
                          <a:latin typeface="Arial" panose="020B0604020202020204" pitchFamily="34" charset="0"/>
                          <a:cs typeface="Arial" panose="020B0604020202020204" pitchFamily="34" charset="0"/>
                        </a:rPr>
                        <a:t>Company Name</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3509" marR="3509" marT="3509" marB="0" anchor="ctr">
                    <a:solidFill>
                      <a:schemeClr val="tx1"/>
                    </a:solidFill>
                  </a:tcPr>
                </a:tc>
                <a:tc>
                  <a:txBody>
                    <a:bodyPr/>
                    <a:lstStyle/>
                    <a:p>
                      <a:pPr marL="72000" algn="l" fontAlgn="ctr">
                        <a:lnSpc>
                          <a:spcPct val="100000"/>
                        </a:lnSpc>
                      </a:pPr>
                      <a:r>
                        <a:rPr lang="en-IN" sz="1000" b="1" u="none" strike="noStrike" dirty="0">
                          <a:solidFill>
                            <a:schemeClr val="bg1"/>
                          </a:solidFill>
                          <a:effectLst/>
                          <a:latin typeface="Arial" panose="020B0604020202020204" pitchFamily="34" charset="0"/>
                          <a:cs typeface="Arial" panose="020B0604020202020204" pitchFamily="34" charset="0"/>
                        </a:rPr>
                        <a:t>Location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3509" marR="3509" marT="3509" marB="0" anchor="ctr">
                    <a:solidFill>
                      <a:schemeClr val="tx1"/>
                    </a:solidFill>
                  </a:tcPr>
                </a:tc>
                <a:tc>
                  <a:txBody>
                    <a:bodyPr/>
                    <a:lstStyle/>
                    <a:p>
                      <a:pPr marL="72000" algn="l" fontAlgn="ctr">
                        <a:lnSpc>
                          <a:spcPct val="100000"/>
                        </a:lnSpc>
                      </a:pPr>
                      <a:r>
                        <a:rPr lang="en-IN" sz="1000" b="1" u="none" strike="noStrike" dirty="0">
                          <a:solidFill>
                            <a:schemeClr val="bg1"/>
                          </a:solidFill>
                          <a:effectLst/>
                          <a:latin typeface="Arial" panose="020B0604020202020204" pitchFamily="34" charset="0"/>
                          <a:cs typeface="Arial" panose="020B0604020202020204" pitchFamily="34" charset="0"/>
                        </a:rPr>
                        <a:t>Type</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3509" marR="3509" marT="3509" marB="0" anchor="ctr">
                    <a:solidFill>
                      <a:schemeClr val="tx1"/>
                    </a:solidFill>
                  </a:tcPr>
                </a:tc>
                <a:extLst>
                  <a:ext uri="{0D108BD9-81ED-4DB2-BD59-A6C34878D82A}">
                    <a16:rowId xmlns:a16="http://schemas.microsoft.com/office/drawing/2014/main" val="2941416216"/>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Proteus Electric</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Croatia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175170230"/>
                  </a:ext>
                </a:extLst>
              </a:tr>
              <a:tr h="238747">
                <a:tc>
                  <a:txBody>
                    <a:bodyPr/>
                    <a:lstStyle/>
                    <a:p>
                      <a:pPr marL="72000" algn="l" fontAlgn="ctr">
                        <a:lnSpc>
                          <a:spcPct val="100000"/>
                        </a:lnSpc>
                      </a:pPr>
                      <a:r>
                        <a:rPr lang="it-IT" sz="1000" u="none" strike="noStrike" dirty="0">
                          <a:effectLst/>
                          <a:latin typeface="Arial" panose="020B0604020202020204" pitchFamily="34" charset="0"/>
                          <a:cs typeface="Arial" panose="020B0604020202020204" pitchFamily="34" charset="0"/>
                        </a:rPr>
                        <a:t>PE &amp; ED Spol. S.R.O.</a:t>
                      </a:r>
                      <a:endParaRPr lang="it-IT"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Czech Republic</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705050587"/>
                  </a:ext>
                </a:extLst>
              </a:tr>
              <a:tr h="238747">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Deltron-Conelec</a:t>
                      </a:r>
                      <a:r>
                        <a:rPr lang="en-IN" sz="1000" u="none" strike="noStrike" dirty="0">
                          <a:effectLst/>
                          <a:latin typeface="Arial" panose="020B0604020202020204" pitchFamily="34" charset="0"/>
                          <a:cs typeface="Arial" panose="020B0604020202020204" pitchFamily="34" charset="0"/>
                        </a:rPr>
                        <a:t> A/S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Denmark</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408858195"/>
                  </a:ext>
                </a:extLst>
              </a:tr>
              <a:tr h="238747">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Etra</a:t>
                      </a:r>
                      <a:r>
                        <a:rPr lang="en-IN" sz="1000" u="none" strike="noStrike" dirty="0">
                          <a:effectLst/>
                          <a:latin typeface="Arial" panose="020B0604020202020204" pitchFamily="34" charset="0"/>
                          <a:cs typeface="Arial" panose="020B0604020202020204" pitchFamily="34" charset="0"/>
                        </a:rPr>
                        <a:t>-Dielectric Oy</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Finland</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3099875976"/>
                  </a:ext>
                </a:extLst>
              </a:tr>
              <a:tr h="238747">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Hauber</a:t>
                      </a:r>
                      <a:r>
                        <a:rPr lang="en-IN" sz="1000" u="none" strike="noStrike" dirty="0">
                          <a:effectLst/>
                          <a:latin typeface="Arial" panose="020B0604020202020204" pitchFamily="34" charset="0"/>
                          <a:cs typeface="Arial" panose="020B0604020202020204" pitchFamily="34" charset="0"/>
                        </a:rPr>
                        <a:t> &amp; Graf Electronics GmbH</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Germany</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103799905"/>
                  </a:ext>
                </a:extLst>
              </a:tr>
              <a:tr h="238747">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Orszaczky</a:t>
                      </a:r>
                      <a:r>
                        <a:rPr lang="en-IN" sz="1000" u="none" strike="noStrike" dirty="0">
                          <a:effectLst/>
                          <a:latin typeface="Arial" panose="020B0604020202020204" pitchFamily="34" charset="0"/>
                          <a:cs typeface="Arial" panose="020B0604020202020204" pitchFamily="34" charset="0"/>
                        </a:rPr>
                        <a:t> Trading LTD.</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Hungary</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2345576402"/>
                  </a:ext>
                </a:extLst>
              </a:tr>
              <a:tr h="238747">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Ofer</a:t>
                      </a:r>
                      <a:r>
                        <a:rPr lang="en-IN" sz="1000" u="none" strike="noStrike" dirty="0">
                          <a:effectLst/>
                          <a:latin typeface="Arial" panose="020B0604020202020204" pitchFamily="34" charset="0"/>
                          <a:cs typeface="Arial" panose="020B0604020202020204" pitchFamily="34" charset="0"/>
                        </a:rPr>
                        <a:t> Levin Technological Application</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Israel</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1404239706"/>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Holst &amp; Fleischer A/S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Norway</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4054805747"/>
                  </a:ext>
                </a:extLst>
              </a:tr>
              <a:tr h="238747">
                <a:tc>
                  <a:txBody>
                    <a:bodyPr/>
                    <a:lstStyle/>
                    <a:p>
                      <a:pPr marL="72000" algn="l" fontAlgn="ctr">
                        <a:lnSpc>
                          <a:spcPct val="100000"/>
                        </a:lnSpc>
                      </a:pPr>
                      <a:r>
                        <a:rPr lang="pl-PL" sz="1000" u="none" strike="noStrike" dirty="0">
                          <a:effectLst/>
                          <a:latin typeface="Arial" panose="020B0604020202020204" pitchFamily="34" charset="0"/>
                          <a:cs typeface="Arial" panose="020B0604020202020204" pitchFamily="34" charset="0"/>
                        </a:rPr>
                        <a:t>DACPOL Sp. z o.o.</a:t>
                      </a:r>
                      <a:endParaRPr lang="pl-PL"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Poland</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3251330999"/>
                  </a:ext>
                </a:extLst>
              </a:tr>
              <a:tr h="238747">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QEnergia</a:t>
                      </a:r>
                      <a:r>
                        <a:rPr lang="en-IN" sz="1000" u="none" strike="noStrike" dirty="0">
                          <a:effectLst/>
                          <a:latin typeface="Arial" panose="020B0604020202020204" pitchFamily="34" charset="0"/>
                          <a:cs typeface="Arial" panose="020B0604020202020204" pitchFamily="34" charset="0"/>
                        </a:rPr>
                        <a:t>, </a:t>
                      </a:r>
                      <a:r>
                        <a:rPr lang="en-IN" sz="1000" u="none" strike="noStrike" dirty="0" err="1">
                          <a:effectLst/>
                          <a:latin typeface="Arial" panose="020B0604020202020204" pitchFamily="34" charset="0"/>
                          <a:cs typeface="Arial" panose="020B0604020202020204" pitchFamily="34" charset="0"/>
                        </a:rPr>
                        <a:t>Lda</a:t>
                      </a:r>
                      <a:r>
                        <a:rPr lang="en-IN" sz="1000" u="none" strike="noStrike" dirty="0">
                          <a:effectLst/>
                          <a:latin typeface="Arial" panose="020B0604020202020204" pitchFamily="34" charset="0"/>
                          <a:cs typeface="Arial" panose="020B0604020202020204" pitchFamily="34" charset="0"/>
                        </a:rPr>
                        <a:t> (</a:t>
                      </a:r>
                      <a:r>
                        <a:rPr lang="en-IN" sz="1000" u="none" strike="noStrike" dirty="0" err="1">
                          <a:effectLst/>
                          <a:latin typeface="Arial" panose="020B0604020202020204" pitchFamily="34" charset="0"/>
                          <a:cs typeface="Arial" panose="020B0604020202020204" pitchFamily="34" charset="0"/>
                        </a:rPr>
                        <a:t>Infocontrol</a:t>
                      </a:r>
                      <a:r>
                        <a:rPr lang="en-IN" sz="1000" u="none" strike="noStrike" dirty="0">
                          <a:effectLst/>
                          <a:latin typeface="Arial" panose="020B0604020202020204" pitchFamily="34" charset="0"/>
                          <a:cs typeface="Arial" panose="020B0604020202020204" pitchFamily="34" charset="0"/>
                        </a:rPr>
                        <a:t>)</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Portugal</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2264940158"/>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SYSCOM -18 </a:t>
                      </a:r>
                      <a:r>
                        <a:rPr lang="en-IN" sz="1000" u="none" strike="noStrike" dirty="0" err="1">
                          <a:effectLst/>
                          <a:latin typeface="Arial" panose="020B0604020202020204" pitchFamily="34" charset="0"/>
                          <a:cs typeface="Arial" panose="020B0604020202020204" pitchFamily="34" charset="0"/>
                        </a:rPr>
                        <a:t>Srl</a:t>
                      </a:r>
                      <a:r>
                        <a:rPr lang="en-IN" sz="1000" u="none" strike="noStrike" dirty="0">
                          <a:effectLst/>
                          <a:latin typeface="Arial" panose="020B0604020202020204" pitchFamily="34" charset="0"/>
                          <a:cs typeface="Arial" panose="020B0604020202020204" pitchFamily="34" charset="0"/>
                        </a:rPr>
                        <a:t>.</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Romania</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1595011609"/>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TVELEM</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Russia</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2963191698"/>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Proteus Electric</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Slovenia</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2883970685"/>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AVANZEL COMPONENTES, S.L.</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Spain</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Dealer/Distributor</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3390479905"/>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SIMPEX Electronic AG</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Switzerland</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2563154920"/>
                  </a:ext>
                </a:extLst>
              </a:tr>
              <a:tr h="238747">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Özdisan</a:t>
                      </a:r>
                      <a:r>
                        <a:rPr lang="en-IN" sz="1000" u="none" strike="noStrike" dirty="0">
                          <a:effectLst/>
                          <a:latin typeface="Arial" panose="020B0604020202020204" pitchFamily="34" charset="0"/>
                          <a:cs typeface="Arial" panose="020B0604020202020204" pitchFamily="34" charset="0"/>
                        </a:rPr>
                        <a:t> </a:t>
                      </a:r>
                      <a:r>
                        <a:rPr lang="en-IN" sz="1000" u="none" strike="noStrike" dirty="0" err="1">
                          <a:effectLst/>
                          <a:latin typeface="Arial" panose="020B0604020202020204" pitchFamily="34" charset="0"/>
                          <a:cs typeface="Arial" panose="020B0604020202020204" pitchFamily="34" charset="0"/>
                        </a:rPr>
                        <a:t>Electronik</a:t>
                      </a:r>
                      <a:r>
                        <a:rPr lang="en-IN" sz="1000" u="none" strike="noStrike" dirty="0">
                          <a:effectLst/>
                          <a:latin typeface="Arial" panose="020B0604020202020204" pitchFamily="34" charset="0"/>
                          <a:cs typeface="Arial" panose="020B0604020202020204" pitchFamily="34" charset="0"/>
                        </a:rPr>
                        <a:t> </a:t>
                      </a:r>
                      <a:r>
                        <a:rPr lang="en-IN" sz="1000" u="none" strike="noStrike" dirty="0" err="1">
                          <a:effectLst/>
                          <a:latin typeface="Arial" panose="020B0604020202020204" pitchFamily="34" charset="0"/>
                          <a:cs typeface="Arial" panose="020B0604020202020204" pitchFamily="34" charset="0"/>
                        </a:rPr>
                        <a:t>Pazarlama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a:effectLst/>
                          <a:latin typeface="Arial" panose="020B0604020202020204" pitchFamily="34" charset="0"/>
                          <a:cs typeface="Arial" panose="020B0604020202020204" pitchFamily="34" charset="0"/>
                        </a:rPr>
                        <a:t>Turkey</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47155233"/>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Optimum Components Inc.</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Canada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1965006169"/>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Denver Technical Products Ltd.</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South Africa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197127381"/>
                  </a:ext>
                </a:extLst>
              </a:tr>
              <a:tr h="238747">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Fastron</a:t>
                      </a:r>
                      <a:r>
                        <a:rPr lang="en-IN" sz="1000" u="none" strike="noStrike" dirty="0">
                          <a:effectLst/>
                          <a:latin typeface="Arial" panose="020B0604020202020204" pitchFamily="34" charset="0"/>
                          <a:cs typeface="Arial" panose="020B0604020202020204" pitchFamily="34" charset="0"/>
                        </a:rPr>
                        <a:t> Technologies Pty Ltd.</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Australia and New Zealand</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730408535"/>
                  </a:ext>
                </a:extLst>
              </a:tr>
              <a:tr h="238747">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NANALEM K.K.</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Japan</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3983907916"/>
                  </a:ext>
                </a:extLst>
              </a:tr>
              <a:tr h="238747">
                <a:tc>
                  <a:txBody>
                    <a:bodyPr/>
                    <a:lstStyle/>
                    <a:p>
                      <a:pPr marL="72000" algn="l" fontAlgn="ctr">
                        <a:lnSpc>
                          <a:spcPct val="100000"/>
                        </a:lnSpc>
                      </a:pPr>
                      <a:r>
                        <a:rPr lang="en-IN" sz="1000" u="none" strike="noStrike" dirty="0" err="1">
                          <a:effectLst/>
                          <a:latin typeface="Arial" panose="020B0604020202020204" pitchFamily="34" charset="0"/>
                          <a:cs typeface="Arial" panose="020B0604020202020204" pitchFamily="34" charset="0"/>
                        </a:rPr>
                        <a:t>Youngwoo</a:t>
                      </a:r>
                      <a:r>
                        <a:rPr lang="en-IN" sz="1000" u="none" strike="noStrike" dirty="0">
                          <a:effectLst/>
                          <a:latin typeface="Arial" panose="020B0604020202020204" pitchFamily="34" charset="0"/>
                          <a:cs typeface="Arial" panose="020B0604020202020204" pitchFamily="34" charset="0"/>
                        </a:rPr>
                        <a:t> Ind. Co.</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Korea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tc>
                  <a:txBody>
                    <a:bodyPr/>
                    <a:lstStyle/>
                    <a:p>
                      <a:pPr marL="72000" algn="l" fontAlgn="ctr">
                        <a:lnSpc>
                          <a:spcPct val="100000"/>
                        </a:lnSpc>
                      </a:pPr>
                      <a:r>
                        <a:rPr lang="en-IN" sz="1000" u="none" strike="noStrike" dirty="0">
                          <a:effectLst/>
                          <a:latin typeface="Arial" panose="020B0604020202020204" pitchFamily="34" charset="0"/>
                          <a:cs typeface="Arial" panose="020B0604020202020204" pitchFamily="34" charset="0"/>
                        </a:rPr>
                        <a:t>Dealer/Distributor</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3509" marR="3509" marT="3509" marB="0" anchor="ctr"/>
                </a:tc>
                <a:extLst>
                  <a:ext uri="{0D108BD9-81ED-4DB2-BD59-A6C34878D82A}">
                    <a16:rowId xmlns:a16="http://schemas.microsoft.com/office/drawing/2014/main" val="727712499"/>
                  </a:ext>
                </a:extLst>
              </a:tr>
            </a:tbl>
          </a:graphicData>
        </a:graphic>
      </p:graphicFrame>
      <p:sp>
        <p:nvSpPr>
          <p:cNvPr id="7" name="Text Placeholder 1">
            <a:extLst>
              <a:ext uri="{FF2B5EF4-FFF2-40B4-BE49-F238E27FC236}">
                <a16:creationId xmlns:a16="http://schemas.microsoft.com/office/drawing/2014/main" id="{22522157-CFC2-8175-9271-C925905CABCD}"/>
              </a:ext>
            </a:extLst>
          </p:cNvPr>
          <p:cNvSpPr>
            <a:spLocks noGrp="1"/>
          </p:cNvSpPr>
          <p:nvPr>
            <p:ph type="body" sz="quarter" idx="14"/>
          </p:nvPr>
        </p:nvSpPr>
        <p:spPr>
          <a:xfrm>
            <a:off x="100619" y="229426"/>
            <a:ext cx="7373607" cy="342900"/>
          </a:xfrm>
        </p:spPr>
        <p:txBody>
          <a:bodyPr>
            <a:normAutofit/>
          </a:bodyPr>
          <a:lstStyle/>
          <a:p>
            <a:r>
              <a:rPr lang="en-US" sz="1400" dirty="0">
                <a:solidFill>
                  <a:schemeClr val="tx1"/>
                </a:solidFill>
                <a:latin typeface="Arial" panose="020B0604020202020204" pitchFamily="34" charset="0"/>
              </a:rPr>
              <a:t>Key Partner Alliances Across Regions</a:t>
            </a:r>
          </a:p>
        </p:txBody>
      </p:sp>
      <p:sp>
        <p:nvSpPr>
          <p:cNvPr id="6" name="TextBox 5">
            <a:extLst>
              <a:ext uri="{FF2B5EF4-FFF2-40B4-BE49-F238E27FC236}">
                <a16:creationId xmlns:a16="http://schemas.microsoft.com/office/drawing/2014/main" id="{8FCB3BDB-BA48-3C7B-3A62-6C659CC383E3}"/>
              </a:ext>
            </a:extLst>
          </p:cNvPr>
          <p:cNvSpPr txBox="1"/>
          <p:nvPr/>
        </p:nvSpPr>
        <p:spPr>
          <a:xfrm>
            <a:off x="100619" y="775043"/>
            <a:ext cx="8894753" cy="276999"/>
          </a:xfrm>
          <a:prstGeom prst="rect">
            <a:avLst/>
          </a:prstGeom>
          <a:solidFill>
            <a:schemeClr val="accent4">
              <a:lumMod val="40000"/>
              <a:lumOff val="60000"/>
            </a:schemeClr>
          </a:solidFill>
        </p:spPr>
        <p:txBody>
          <a:bodyPr wrap="square">
            <a:spAutoFit/>
          </a:bodyPr>
          <a:lstStyle/>
          <a:p>
            <a:pPr algn="ctr"/>
            <a:r>
              <a:rPr lang="en-US" sz="1200" b="1" dirty="0">
                <a:solidFill>
                  <a:schemeClr val="tx1"/>
                </a:solidFill>
                <a:latin typeface="Arial" panose="020B0604020202020204" pitchFamily="34" charset="0"/>
              </a:rPr>
              <a:t>Industrial Transducer Business Domain</a:t>
            </a:r>
            <a:endParaRPr lang="en-IN" sz="1200" b="1" dirty="0"/>
          </a:p>
        </p:txBody>
      </p:sp>
      <p:pic>
        <p:nvPicPr>
          <p:cNvPr id="3" name="Picture 2" descr="Text&#10;&#10;Description automatically generated">
            <a:extLst>
              <a:ext uri="{FF2B5EF4-FFF2-40B4-BE49-F238E27FC236}">
                <a16:creationId xmlns:a16="http://schemas.microsoft.com/office/drawing/2014/main" id="{1464ACBC-6B1D-B0B6-6B6E-DC7F2F1AB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210673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2">
            <a:extLst>
              <a:ext uri="{FF2B5EF4-FFF2-40B4-BE49-F238E27FC236}">
                <a16:creationId xmlns:a16="http://schemas.microsoft.com/office/drawing/2014/main" id="{977AD75B-1732-A1F0-9121-D8A9145A5D0D}"/>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06C23B16-699C-4A05-0D12-E813DA49AAEE}"/>
              </a:ext>
            </a:extLst>
          </p:cNvPr>
          <p:cNvGraphicFramePr>
            <a:graphicFrameLocks noGrp="1"/>
          </p:cNvGraphicFramePr>
          <p:nvPr>
            <p:extLst>
              <p:ext uri="{D42A27DB-BD31-4B8C-83A1-F6EECF244321}">
                <p14:modId xmlns:p14="http://schemas.microsoft.com/office/powerpoint/2010/main" val="1694791047"/>
              </p:ext>
            </p:extLst>
          </p:nvPr>
        </p:nvGraphicFramePr>
        <p:xfrm>
          <a:off x="100619" y="1201113"/>
          <a:ext cx="8896180" cy="1737180"/>
        </p:xfrm>
        <a:graphic>
          <a:graphicData uri="http://schemas.openxmlformats.org/drawingml/2006/table">
            <a:tbl>
              <a:tblPr>
                <a:tableStyleId>{5C22544A-7EE6-4342-B048-85BDC9FD1C3A}</a:tableStyleId>
              </a:tblPr>
              <a:tblGrid>
                <a:gridCol w="3033077">
                  <a:extLst>
                    <a:ext uri="{9D8B030D-6E8A-4147-A177-3AD203B41FA5}">
                      <a16:colId xmlns:a16="http://schemas.microsoft.com/office/drawing/2014/main" val="1361187309"/>
                    </a:ext>
                  </a:extLst>
                </a:gridCol>
                <a:gridCol w="4302147">
                  <a:extLst>
                    <a:ext uri="{9D8B030D-6E8A-4147-A177-3AD203B41FA5}">
                      <a16:colId xmlns:a16="http://schemas.microsoft.com/office/drawing/2014/main" val="1617303832"/>
                    </a:ext>
                  </a:extLst>
                </a:gridCol>
                <a:gridCol w="1560956">
                  <a:extLst>
                    <a:ext uri="{9D8B030D-6E8A-4147-A177-3AD203B41FA5}">
                      <a16:colId xmlns:a16="http://schemas.microsoft.com/office/drawing/2014/main" val="1320299077"/>
                    </a:ext>
                  </a:extLst>
                </a:gridCol>
              </a:tblGrid>
              <a:tr h="289530">
                <a:tc>
                  <a:txBody>
                    <a:bodyPr/>
                    <a:lstStyle/>
                    <a:p>
                      <a:pPr algn="ctr" fontAlgn="ctr">
                        <a:lnSpc>
                          <a:spcPct val="100000"/>
                        </a:lnSpc>
                      </a:pPr>
                      <a:r>
                        <a:rPr lang="en-IN" sz="1000" b="1" i="0" u="none" strike="noStrike" dirty="0">
                          <a:solidFill>
                            <a:schemeClr val="bg1"/>
                          </a:solidFill>
                          <a:effectLst/>
                          <a:latin typeface="Arial" panose="020B0604020202020204" pitchFamily="34" charset="0"/>
                          <a:cs typeface="Arial" panose="020B0604020202020204" pitchFamily="34" charset="0"/>
                        </a:rPr>
                        <a:t>Company Name</a:t>
                      </a:r>
                    </a:p>
                  </a:txBody>
                  <a:tcPr marL="9525" marR="9525" marT="9525" marB="0" anchor="ctr">
                    <a:solidFill>
                      <a:schemeClr val="tx1"/>
                    </a:solidFill>
                  </a:tcPr>
                </a:tc>
                <a:tc>
                  <a:txBody>
                    <a:bodyPr/>
                    <a:lstStyle/>
                    <a:p>
                      <a:pPr algn="ctr" fontAlgn="ctr">
                        <a:lnSpc>
                          <a:spcPct val="100000"/>
                        </a:lnSpc>
                      </a:pPr>
                      <a:r>
                        <a:rPr lang="en-IN" sz="1000" b="1" i="0" u="none" strike="noStrike" dirty="0">
                          <a:solidFill>
                            <a:schemeClr val="bg1"/>
                          </a:solidFill>
                          <a:effectLst/>
                          <a:latin typeface="Arial" panose="020B0604020202020204" pitchFamily="34" charset="0"/>
                          <a:cs typeface="Arial" panose="020B0604020202020204" pitchFamily="34" charset="0"/>
                        </a:rPr>
                        <a:t>Location</a:t>
                      </a:r>
                    </a:p>
                  </a:txBody>
                  <a:tcPr marL="9525" marR="9525" marT="9525" marB="0" anchor="ctr">
                    <a:solidFill>
                      <a:schemeClr val="tx1"/>
                    </a:solidFill>
                  </a:tcPr>
                </a:tc>
                <a:tc>
                  <a:txBody>
                    <a:bodyPr/>
                    <a:lstStyle/>
                    <a:p>
                      <a:pPr algn="ctr" fontAlgn="ctr">
                        <a:lnSpc>
                          <a:spcPct val="100000"/>
                        </a:lnSpc>
                      </a:pPr>
                      <a:r>
                        <a:rPr lang="en-IN" sz="1000" b="1" i="0" u="none" strike="noStrike" dirty="0">
                          <a:solidFill>
                            <a:schemeClr val="bg1"/>
                          </a:solidFill>
                          <a:effectLst/>
                          <a:latin typeface="Arial" panose="020B0604020202020204" pitchFamily="34" charset="0"/>
                          <a:cs typeface="Arial" panose="020B0604020202020204" pitchFamily="34" charset="0"/>
                        </a:rPr>
                        <a:t>Type</a:t>
                      </a:r>
                    </a:p>
                  </a:txBody>
                  <a:tcPr marL="9525" marR="9525" marT="9525" marB="0" anchor="ctr">
                    <a:solidFill>
                      <a:schemeClr val="tx1"/>
                    </a:solidFill>
                  </a:tcPr>
                </a:tc>
                <a:extLst>
                  <a:ext uri="{0D108BD9-81ED-4DB2-BD59-A6C34878D82A}">
                    <a16:rowId xmlns:a16="http://schemas.microsoft.com/office/drawing/2014/main" val="2941416216"/>
                  </a:ext>
                </a:extLst>
              </a:tr>
              <a:tr h="289530">
                <a:tc>
                  <a:txBody>
                    <a:bodyPr/>
                    <a:lstStyle/>
                    <a:p>
                      <a:pPr algn="ctr" fontAlgn="ctr">
                        <a:lnSpc>
                          <a:spcPct val="100000"/>
                        </a:lnSpc>
                      </a:pPr>
                      <a:r>
                        <a:rPr lang="en-IN" sz="1000" b="0" i="0" u="none" strike="noStrike">
                          <a:solidFill>
                            <a:srgbClr val="000000"/>
                          </a:solidFill>
                          <a:effectLst/>
                          <a:latin typeface="Arial" panose="020B0604020202020204" pitchFamily="34" charset="0"/>
                          <a:cs typeface="Arial" panose="020B0604020202020204" pitchFamily="34" charset="0"/>
                        </a:rPr>
                        <a:t>Overseas Trade Center Ltd.</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Singapore</a:t>
                      </a:r>
                    </a:p>
                  </a:txBody>
                  <a:tcPr marL="9525" marR="9525" marT="9525" marB="0" anchor="ctr"/>
                </a:tc>
                <a:tc>
                  <a:txBody>
                    <a:bodyPr/>
                    <a:lstStyle/>
                    <a:p>
                      <a:pPr algn="ctr" fontAlgn="ctr">
                        <a:lnSpc>
                          <a:spcPct val="100000"/>
                        </a:lnSpc>
                      </a:pPr>
                      <a:r>
                        <a:rPr lang="en-IN" sz="1000" b="0" i="0" u="none" strike="noStrike">
                          <a:solidFill>
                            <a:srgbClr val="000000"/>
                          </a:solidFill>
                          <a:effectLst/>
                          <a:latin typeface="Arial" panose="020B0604020202020204" pitchFamily="34" charset="0"/>
                          <a:cs typeface="Arial" panose="020B0604020202020204" pitchFamily="34" charset="0"/>
                        </a:rPr>
                        <a:t>Dealer/Distributor</a:t>
                      </a:r>
                    </a:p>
                  </a:txBody>
                  <a:tcPr marL="9525" marR="9525" marT="9525" marB="0" anchor="ctr"/>
                </a:tc>
                <a:extLst>
                  <a:ext uri="{0D108BD9-81ED-4DB2-BD59-A6C34878D82A}">
                    <a16:rowId xmlns:a16="http://schemas.microsoft.com/office/drawing/2014/main" val="43150108"/>
                  </a:ext>
                </a:extLst>
              </a:tr>
              <a:tr h="289530">
                <a:tc>
                  <a:txBody>
                    <a:bodyPr/>
                    <a:lstStyle/>
                    <a:p>
                      <a:pPr algn="ctr" fontAlgn="ctr">
                        <a:lnSpc>
                          <a:spcPct val="100000"/>
                        </a:lnSpc>
                      </a:pPr>
                      <a:r>
                        <a:rPr lang="en-IN" sz="1000" b="0" i="0" u="none" strike="noStrike">
                          <a:solidFill>
                            <a:srgbClr val="000000"/>
                          </a:solidFill>
                          <a:effectLst/>
                          <a:latin typeface="Arial" panose="020B0604020202020204" pitchFamily="34" charset="0"/>
                          <a:cs typeface="Arial" panose="020B0604020202020204" pitchFamily="34" charset="0"/>
                        </a:rPr>
                        <a:t>Tope Co., Ltd.</a:t>
                      </a:r>
                    </a:p>
                  </a:txBody>
                  <a:tcPr marL="9525" marR="9525" marT="9525" marB="0" anchor="ctr"/>
                </a:tc>
                <a:tc>
                  <a:txBody>
                    <a:bodyPr/>
                    <a:lstStyle/>
                    <a:p>
                      <a:pPr algn="ctr" fontAlgn="ctr">
                        <a:lnSpc>
                          <a:spcPct val="100000"/>
                        </a:lnSpc>
                      </a:pPr>
                      <a:r>
                        <a:rPr lang="en-IN" sz="1000" b="0" i="0" u="none" strike="noStrike">
                          <a:solidFill>
                            <a:srgbClr val="000000"/>
                          </a:solidFill>
                          <a:effectLst/>
                          <a:latin typeface="Arial" panose="020B0604020202020204" pitchFamily="34" charset="0"/>
                          <a:cs typeface="Arial" panose="020B0604020202020204" pitchFamily="34" charset="0"/>
                        </a:rPr>
                        <a:t>Taiwan</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Dealer/Distributor</a:t>
                      </a:r>
                    </a:p>
                  </a:txBody>
                  <a:tcPr marL="9525" marR="9525" marT="9525" marB="0" anchor="ctr"/>
                </a:tc>
                <a:extLst>
                  <a:ext uri="{0D108BD9-81ED-4DB2-BD59-A6C34878D82A}">
                    <a16:rowId xmlns:a16="http://schemas.microsoft.com/office/drawing/2014/main" val="868924985"/>
                  </a:ext>
                </a:extLst>
              </a:tr>
              <a:tr h="289530">
                <a:tc>
                  <a:txBody>
                    <a:bodyPr/>
                    <a:lstStyle/>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Denver Technical Products (Pty) Ltd</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South Africa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Dealer/Distributor</a:t>
                      </a:r>
                    </a:p>
                  </a:txBody>
                  <a:tcPr marL="9525" marR="9525" marT="9525" marB="0" anchor="ctr"/>
                </a:tc>
                <a:extLst>
                  <a:ext uri="{0D108BD9-81ED-4DB2-BD59-A6C34878D82A}">
                    <a16:rowId xmlns:a16="http://schemas.microsoft.com/office/drawing/2014/main" val="2935018597"/>
                  </a:ext>
                </a:extLst>
              </a:tr>
              <a:tr h="289530">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SEMAK SA</a:t>
                      </a:r>
                    </a:p>
                  </a:txBody>
                  <a:tcPr marL="9525" marR="9525" marT="9525" marB="0" anchor="ctr"/>
                </a:tc>
                <a:tc>
                  <a:txBody>
                    <a:bodyPr/>
                    <a:lstStyle/>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Argentina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Dealer/Distributor</a:t>
                      </a:r>
                    </a:p>
                  </a:txBody>
                  <a:tcPr marL="9525" marR="9525" marT="9525" marB="0" anchor="ctr"/>
                </a:tc>
                <a:extLst>
                  <a:ext uri="{0D108BD9-81ED-4DB2-BD59-A6C34878D82A}">
                    <a16:rowId xmlns:a16="http://schemas.microsoft.com/office/drawing/2014/main" val="3716314443"/>
                  </a:ext>
                </a:extLst>
              </a:tr>
              <a:tr h="289530">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POWERTRONICS CO. LTD</a:t>
                      </a:r>
                    </a:p>
                  </a:txBody>
                  <a:tcPr marL="9525" marR="9525" marT="9525" marB="0" anchor="ctr"/>
                </a:tc>
                <a:tc>
                  <a:txBody>
                    <a:bodyPr/>
                    <a:lstStyle/>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Taiwan</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Dealer/Distributor</a:t>
                      </a:r>
                    </a:p>
                  </a:txBody>
                  <a:tcPr marL="9525" marR="9525" marT="9525" marB="0" anchor="ctr"/>
                </a:tc>
                <a:extLst>
                  <a:ext uri="{0D108BD9-81ED-4DB2-BD59-A6C34878D82A}">
                    <a16:rowId xmlns:a16="http://schemas.microsoft.com/office/drawing/2014/main" val="130848219"/>
                  </a:ext>
                </a:extLst>
              </a:tr>
            </a:tbl>
          </a:graphicData>
        </a:graphic>
      </p:graphicFrame>
      <p:sp>
        <p:nvSpPr>
          <p:cNvPr id="7" name="Text Placeholder 1">
            <a:extLst>
              <a:ext uri="{FF2B5EF4-FFF2-40B4-BE49-F238E27FC236}">
                <a16:creationId xmlns:a16="http://schemas.microsoft.com/office/drawing/2014/main" id="{22522157-CFC2-8175-9271-C925905CABCD}"/>
              </a:ext>
            </a:extLst>
          </p:cNvPr>
          <p:cNvSpPr>
            <a:spLocks noGrp="1"/>
          </p:cNvSpPr>
          <p:nvPr>
            <p:ph type="body" sz="quarter" idx="14"/>
          </p:nvPr>
        </p:nvSpPr>
        <p:spPr>
          <a:xfrm>
            <a:off x="100619" y="229426"/>
            <a:ext cx="7373607" cy="342900"/>
          </a:xfrm>
        </p:spPr>
        <p:txBody>
          <a:bodyPr>
            <a:normAutofit/>
          </a:bodyPr>
          <a:lstStyle/>
          <a:p>
            <a:r>
              <a:rPr lang="en-US" sz="1400" dirty="0">
                <a:solidFill>
                  <a:schemeClr val="tx1"/>
                </a:solidFill>
                <a:latin typeface="Arial" panose="020B0604020202020204" pitchFamily="34" charset="0"/>
              </a:rPr>
              <a:t>Key Partner Alliances Across Regions</a:t>
            </a:r>
          </a:p>
        </p:txBody>
      </p:sp>
      <p:graphicFrame>
        <p:nvGraphicFramePr>
          <p:cNvPr id="5" name="Table 4">
            <a:extLst>
              <a:ext uri="{FF2B5EF4-FFF2-40B4-BE49-F238E27FC236}">
                <a16:creationId xmlns:a16="http://schemas.microsoft.com/office/drawing/2014/main" id="{89E07781-644E-259E-3E22-9ED5166B64C4}"/>
              </a:ext>
            </a:extLst>
          </p:cNvPr>
          <p:cNvGraphicFramePr>
            <a:graphicFrameLocks noGrp="1"/>
          </p:cNvGraphicFramePr>
          <p:nvPr>
            <p:extLst>
              <p:ext uri="{D42A27DB-BD31-4B8C-83A1-F6EECF244321}">
                <p14:modId xmlns:p14="http://schemas.microsoft.com/office/powerpoint/2010/main" val="1896437236"/>
              </p:ext>
            </p:extLst>
          </p:nvPr>
        </p:nvGraphicFramePr>
        <p:xfrm>
          <a:off x="100619" y="3054661"/>
          <a:ext cx="8896181" cy="3335000"/>
        </p:xfrm>
        <a:graphic>
          <a:graphicData uri="http://schemas.openxmlformats.org/drawingml/2006/table">
            <a:tbl>
              <a:tblPr>
                <a:tableStyleId>{5C22544A-7EE6-4342-B048-85BDC9FD1C3A}</a:tableStyleId>
              </a:tblPr>
              <a:tblGrid>
                <a:gridCol w="1887207">
                  <a:extLst>
                    <a:ext uri="{9D8B030D-6E8A-4147-A177-3AD203B41FA5}">
                      <a16:colId xmlns:a16="http://schemas.microsoft.com/office/drawing/2014/main" val="1361187309"/>
                    </a:ext>
                  </a:extLst>
                </a:gridCol>
                <a:gridCol w="1126435">
                  <a:extLst>
                    <a:ext uri="{9D8B030D-6E8A-4147-A177-3AD203B41FA5}">
                      <a16:colId xmlns:a16="http://schemas.microsoft.com/office/drawing/2014/main" val="1617303832"/>
                    </a:ext>
                  </a:extLst>
                </a:gridCol>
                <a:gridCol w="1166191">
                  <a:extLst>
                    <a:ext uri="{9D8B030D-6E8A-4147-A177-3AD203B41FA5}">
                      <a16:colId xmlns:a16="http://schemas.microsoft.com/office/drawing/2014/main" val="1320299077"/>
                    </a:ext>
                  </a:extLst>
                </a:gridCol>
                <a:gridCol w="4716348">
                  <a:extLst>
                    <a:ext uri="{9D8B030D-6E8A-4147-A177-3AD203B41FA5}">
                      <a16:colId xmlns:a16="http://schemas.microsoft.com/office/drawing/2014/main" val="3294154722"/>
                    </a:ext>
                  </a:extLst>
                </a:gridCol>
              </a:tblGrid>
              <a:tr h="172851">
                <a:tc gridSpan="4">
                  <a:txBody>
                    <a:bodyPr/>
                    <a:lstStyle/>
                    <a:p>
                      <a:pPr algn="ctr" fontAlgn="ctr">
                        <a:lnSpc>
                          <a:spcPct val="100000"/>
                        </a:lnSpc>
                      </a:pPr>
                      <a:r>
                        <a:rPr lang="en-US" sz="1000" b="1" i="0" u="none" strike="noStrike" dirty="0">
                          <a:solidFill>
                            <a:schemeClr val="bg1"/>
                          </a:solidFill>
                          <a:effectLst/>
                          <a:latin typeface="Arial" panose="020B0604020202020204" pitchFamily="34" charset="0"/>
                          <a:cs typeface="Arial" panose="020B0604020202020204" pitchFamily="34" charset="0"/>
                        </a:rPr>
                        <a:t>Direct Customers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0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0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tc hMerge="1">
                  <a:txBody>
                    <a:bodyPr/>
                    <a:lstStyle/>
                    <a:p>
                      <a:pPr algn="ctr" fontAlgn="ctr">
                        <a:lnSpc>
                          <a:spcPct val="100000"/>
                        </a:lnSpc>
                      </a:pP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extLst>
                  <a:ext uri="{0D108BD9-81ED-4DB2-BD59-A6C34878D82A}">
                    <a16:rowId xmlns:a16="http://schemas.microsoft.com/office/drawing/2014/main" val="2922741167"/>
                  </a:ext>
                </a:extLst>
              </a:tr>
              <a:tr h="172851">
                <a:tc>
                  <a:txBody>
                    <a:bodyPr/>
                    <a:lstStyle/>
                    <a:p>
                      <a:pPr algn="ctr" fontAlgn="ctr">
                        <a:lnSpc>
                          <a:spcPct val="100000"/>
                        </a:lnSpc>
                      </a:pPr>
                      <a:r>
                        <a:rPr lang="en-IN" sz="1000" b="1" i="0" u="none" strike="noStrike" dirty="0">
                          <a:solidFill>
                            <a:schemeClr val="bg1"/>
                          </a:solidFill>
                          <a:effectLst/>
                          <a:latin typeface="Arial" panose="020B0604020202020204" pitchFamily="34" charset="0"/>
                          <a:cs typeface="Arial" panose="020B0604020202020204" pitchFamily="34" charset="0"/>
                        </a:rPr>
                        <a:t>Company Name</a:t>
                      </a:r>
                    </a:p>
                  </a:txBody>
                  <a:tcPr marL="9525" marR="9525" marT="9525" marB="0" anchor="ctr">
                    <a:solidFill>
                      <a:schemeClr val="tx1"/>
                    </a:solidFill>
                  </a:tcPr>
                </a:tc>
                <a:tc>
                  <a:txBody>
                    <a:bodyPr/>
                    <a:lstStyle/>
                    <a:p>
                      <a:pPr algn="ctr" fontAlgn="ctr">
                        <a:lnSpc>
                          <a:spcPct val="100000"/>
                        </a:lnSpc>
                      </a:pPr>
                      <a:r>
                        <a:rPr lang="en-IN" sz="1000" b="1" i="0" u="none" strike="noStrike" dirty="0">
                          <a:solidFill>
                            <a:schemeClr val="bg1"/>
                          </a:solidFill>
                          <a:effectLst/>
                          <a:latin typeface="Arial" panose="020B0604020202020204" pitchFamily="34" charset="0"/>
                          <a:cs typeface="Arial" panose="020B0604020202020204" pitchFamily="34" charset="0"/>
                        </a:rPr>
                        <a:t>Location</a:t>
                      </a:r>
                    </a:p>
                  </a:txBody>
                  <a:tcPr marL="9525" marR="9525" marT="9525" marB="0" anchor="ctr">
                    <a:solidFill>
                      <a:schemeClr val="tx1"/>
                    </a:solidFill>
                  </a:tcPr>
                </a:tc>
                <a:tc>
                  <a:txBody>
                    <a:bodyPr/>
                    <a:lstStyle/>
                    <a:p>
                      <a:pPr algn="ctr" fontAlgn="ctr">
                        <a:lnSpc>
                          <a:spcPct val="100000"/>
                        </a:lnSpc>
                      </a:pPr>
                      <a:r>
                        <a:rPr lang="en-IN" sz="1000" b="1" i="0" u="none" strike="noStrike" dirty="0">
                          <a:solidFill>
                            <a:schemeClr val="bg1"/>
                          </a:solidFill>
                          <a:effectLst/>
                          <a:latin typeface="Arial" panose="020B0604020202020204" pitchFamily="34" charset="0"/>
                          <a:cs typeface="Arial" panose="020B0604020202020204" pitchFamily="34" charset="0"/>
                        </a:rPr>
                        <a:t>Type</a:t>
                      </a:r>
                    </a:p>
                  </a:txBody>
                  <a:tcPr marL="9525" marR="9525" marT="9525" marB="0" anchor="ctr">
                    <a:solidFill>
                      <a:schemeClr val="tx1"/>
                    </a:solidFill>
                  </a:tcPr>
                </a:tc>
                <a:tc>
                  <a:txBody>
                    <a:bodyPr/>
                    <a:lstStyle/>
                    <a:p>
                      <a:pPr algn="ctr" fontAlgn="ctr">
                        <a:lnSpc>
                          <a:spcPct val="100000"/>
                        </a:lnSpc>
                      </a:pPr>
                      <a:r>
                        <a:rPr lang="en-US" sz="1000" b="1" i="0" u="none" strike="noStrike" dirty="0">
                          <a:solidFill>
                            <a:schemeClr val="bg1"/>
                          </a:solidFill>
                          <a:effectLst/>
                          <a:latin typeface="Arial" panose="020B0604020202020204" pitchFamily="34" charset="0"/>
                          <a:cs typeface="Arial" panose="020B0604020202020204" pitchFamily="34" charset="0"/>
                        </a:rPr>
                        <a:t>Basic Description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1"/>
                    </a:solidFill>
                  </a:tcPr>
                </a:tc>
                <a:extLst>
                  <a:ext uri="{0D108BD9-81ED-4DB2-BD59-A6C34878D82A}">
                    <a16:rowId xmlns:a16="http://schemas.microsoft.com/office/drawing/2014/main" val="2941416216"/>
                  </a:ext>
                </a:extLst>
              </a:tr>
              <a:tr h="660899">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HORIBA, Ltd.</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Japan</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Direct</a:t>
                      </a:r>
                    </a:p>
                  </a:txBody>
                  <a:tcPr marL="9525" marR="9525" marT="9525" marB="0" anchor="ctr"/>
                </a:tc>
                <a:tc>
                  <a:txBody>
                    <a:bodyPr/>
                    <a:lstStyle/>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Manufactures automotive emission measurement systems, environmental measuring instruments, wide range of scientific analyzers, and medical diagnostic analyzers, and measuring equipment.</a:t>
                      </a:r>
                    </a:p>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Uses LEM products to manufacture high precision detection equipment.</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58371151"/>
                  </a:ext>
                </a:extLst>
              </a:tr>
              <a:tr h="498216">
                <a:tc>
                  <a:txBody>
                    <a:bodyPr/>
                    <a:lstStyle/>
                    <a:p>
                      <a:pPr algn="ctr" fontAlgn="ctr">
                        <a:lnSpc>
                          <a:spcPct val="100000"/>
                        </a:lnSpc>
                      </a:pPr>
                      <a:r>
                        <a:rPr lang="en-IN" sz="1000" b="0" i="0" u="none" strike="noStrike">
                          <a:solidFill>
                            <a:srgbClr val="000000"/>
                          </a:solidFill>
                          <a:effectLst/>
                          <a:latin typeface="Arial" panose="020B0604020202020204" pitchFamily="34" charset="0"/>
                          <a:cs typeface="Arial" panose="020B0604020202020204" pitchFamily="34" charset="0"/>
                        </a:rPr>
                        <a:t>Intech Engenharia Ltd</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Brazil</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Direct</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Intech </a:t>
                      </a:r>
                      <a:r>
                        <a:rPr lang="en-IN" sz="1000" b="0" i="0" u="none" strike="noStrike" dirty="0" err="1">
                          <a:solidFill>
                            <a:srgbClr val="000000"/>
                          </a:solidFill>
                          <a:effectLst/>
                          <a:latin typeface="Arial" panose="020B0604020202020204" pitchFamily="34" charset="0"/>
                          <a:cs typeface="Arial" panose="020B0604020202020204" pitchFamily="34" charset="0"/>
                        </a:rPr>
                        <a:t>Engenharia</a:t>
                      </a:r>
                      <a:r>
                        <a:rPr lang="en-IN" sz="1000" b="0" i="0" u="none" strike="noStrike" dirty="0">
                          <a:solidFill>
                            <a:srgbClr val="000000"/>
                          </a:solidFill>
                          <a:effectLst/>
                          <a:latin typeface="Arial" panose="020B0604020202020204" pitchFamily="34" charset="0"/>
                          <a:cs typeface="Arial" panose="020B0604020202020204" pitchFamily="34" charset="0"/>
                        </a:rPr>
                        <a:t> is an engineering company covering </a:t>
                      </a:r>
                      <a:r>
                        <a:rPr lang="en-US" sz="1000" b="0" i="0" u="none" strike="noStrike" dirty="0">
                          <a:solidFill>
                            <a:srgbClr val="000000"/>
                          </a:solidFill>
                          <a:effectLst/>
                          <a:latin typeface="Arial" panose="020B0604020202020204" pitchFamily="34" charset="0"/>
                          <a:cs typeface="Arial" panose="020B0604020202020204" pitchFamily="34" charset="0"/>
                        </a:rPr>
                        <a:t>infrastructure and civil construction works.</a:t>
                      </a:r>
                      <a:endParaRPr lang="en-IN" sz="1000" b="0" i="0" u="none" strike="noStrike" dirty="0">
                        <a:solidFill>
                          <a:srgbClr val="000000"/>
                        </a:solidFill>
                        <a:effectLst/>
                        <a:latin typeface="Arial" panose="020B0604020202020204" pitchFamily="34" charset="0"/>
                        <a:cs typeface="Arial" panose="020B0604020202020204" pitchFamily="34" charset="0"/>
                      </a:endParaRPr>
                    </a:p>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Uses LEM products in manufacturing of construction machinery and equipment.</a:t>
                      </a:r>
                    </a:p>
                  </a:txBody>
                  <a:tcPr marL="9525" marR="9525" marT="9525" marB="0" anchor="ctr"/>
                </a:tc>
                <a:extLst>
                  <a:ext uri="{0D108BD9-81ED-4DB2-BD59-A6C34878D82A}">
                    <a16:rowId xmlns:a16="http://schemas.microsoft.com/office/drawing/2014/main" val="782183468"/>
                  </a:ext>
                </a:extLst>
              </a:tr>
              <a:tr h="335534">
                <a:tc>
                  <a:txBody>
                    <a:bodyPr/>
                    <a:lstStyle/>
                    <a:p>
                      <a:pPr algn="ctr" fontAlgn="ctr">
                        <a:lnSpc>
                          <a:spcPct val="100000"/>
                        </a:lnSpc>
                      </a:pPr>
                      <a:r>
                        <a:rPr lang="en-IN" sz="1000" b="0" i="0" u="none" strike="noStrike" dirty="0" err="1">
                          <a:solidFill>
                            <a:srgbClr val="000000"/>
                          </a:solidFill>
                          <a:effectLst/>
                          <a:latin typeface="Arial" panose="020B0604020202020204" pitchFamily="34" charset="0"/>
                          <a:cs typeface="Arial" panose="020B0604020202020204" pitchFamily="34" charset="0"/>
                        </a:rPr>
                        <a:t>ElectroChile</a:t>
                      </a:r>
                      <a:r>
                        <a:rPr lang="en-IN" sz="1000" b="0" i="0" u="none" strike="noStrike" dirty="0">
                          <a:solidFill>
                            <a:srgbClr val="000000"/>
                          </a:solidFill>
                          <a:effectLst/>
                          <a:latin typeface="Arial" panose="020B0604020202020204" pitchFamily="34" charset="0"/>
                          <a:cs typeface="Arial" panose="020B0604020202020204" pitchFamily="34" charset="0"/>
                        </a:rPr>
                        <a:t> </a:t>
                      </a:r>
                      <a:r>
                        <a:rPr lang="en-IN" sz="1000" b="0" i="0" u="none" strike="noStrike" dirty="0" err="1">
                          <a:solidFill>
                            <a:srgbClr val="000000"/>
                          </a:solidFill>
                          <a:effectLst/>
                          <a:latin typeface="Arial" panose="020B0604020202020204" pitchFamily="34" charset="0"/>
                          <a:cs typeface="Arial" panose="020B0604020202020204" pitchFamily="34" charset="0"/>
                        </a:rPr>
                        <a:t>SpA</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Chile</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Direct</a:t>
                      </a:r>
                    </a:p>
                  </a:txBody>
                  <a:tcPr marL="9525" marR="9525" marT="9525" marB="0" anchor="ctr"/>
                </a:tc>
                <a:tc>
                  <a:txBody>
                    <a:bodyPr/>
                    <a:lstStyle/>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Operates in energy, lighting and electromobility business areas. </a:t>
                      </a:r>
                    </a:p>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Uses LEM products for providing renewable energies solutions. </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04033748"/>
                  </a:ext>
                </a:extLst>
              </a:tr>
              <a:tr h="335534">
                <a:tc>
                  <a:txBody>
                    <a:bodyPr/>
                    <a:lstStyle/>
                    <a:p>
                      <a:pPr algn="ctr" fontAlgn="ctr">
                        <a:lnSpc>
                          <a:spcPct val="100000"/>
                        </a:lnSpc>
                      </a:pPr>
                      <a:r>
                        <a:rPr lang="en-IN" sz="1000" b="0" i="0" u="none" strike="noStrike" dirty="0" err="1">
                          <a:solidFill>
                            <a:srgbClr val="000000"/>
                          </a:solidFill>
                          <a:effectLst/>
                          <a:latin typeface="Arial" panose="020B0604020202020204" pitchFamily="34" charset="0"/>
                          <a:cs typeface="Arial" panose="020B0604020202020204" pitchFamily="34" charset="0"/>
                        </a:rPr>
                        <a:t>Beving</a:t>
                      </a:r>
                      <a:r>
                        <a:rPr lang="en-IN" sz="1000" b="0" i="0" u="none" strike="noStrike" dirty="0">
                          <a:solidFill>
                            <a:srgbClr val="000000"/>
                          </a:solidFill>
                          <a:effectLst/>
                          <a:latin typeface="Arial" panose="020B0604020202020204" pitchFamily="34" charset="0"/>
                          <a:cs typeface="Arial" panose="020B0604020202020204" pitchFamily="34" charset="0"/>
                        </a:rPr>
                        <a:t> </a:t>
                      </a:r>
                      <a:r>
                        <a:rPr lang="en-IN" sz="1000" b="0" i="0" u="none" strike="noStrike" dirty="0" err="1">
                          <a:solidFill>
                            <a:srgbClr val="000000"/>
                          </a:solidFill>
                          <a:effectLst/>
                          <a:latin typeface="Arial" panose="020B0604020202020204" pitchFamily="34" charset="0"/>
                          <a:cs typeface="Arial" panose="020B0604020202020204" pitchFamily="34" charset="0"/>
                        </a:rPr>
                        <a:t>Elektronik</a:t>
                      </a:r>
                      <a:r>
                        <a:rPr lang="en-IN" sz="1000" b="0" i="0" u="none" strike="noStrike" dirty="0">
                          <a:solidFill>
                            <a:srgbClr val="000000"/>
                          </a:solidFill>
                          <a:effectLst/>
                          <a:latin typeface="Arial" panose="020B0604020202020204" pitchFamily="34" charset="0"/>
                          <a:cs typeface="Arial" panose="020B0604020202020204" pitchFamily="34" charset="0"/>
                        </a:rPr>
                        <a:t> A.B.</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Sweden</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Direct</a:t>
                      </a:r>
                    </a:p>
                  </a:txBody>
                  <a:tcPr marL="9525" marR="9525" marT="9525" marB="0" anchor="ctr"/>
                </a:tc>
                <a:tc>
                  <a:txBody>
                    <a:bodyPr/>
                    <a:lstStyle/>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Offers products to the electric power industry and the energy sector.</a:t>
                      </a:r>
                    </a:p>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Uses LEM products for providing power supplies solutions.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530291851"/>
                  </a:ext>
                </a:extLst>
              </a:tr>
              <a:tr h="498216">
                <a:tc>
                  <a:txBody>
                    <a:bodyPr/>
                    <a:lstStyle/>
                    <a:p>
                      <a:pPr algn="ctr" fontAlgn="ctr">
                        <a:lnSpc>
                          <a:spcPct val="100000"/>
                        </a:lnSpc>
                      </a:pPr>
                      <a:r>
                        <a:rPr lang="en-IN" sz="1000" b="0" i="0" u="none" strike="noStrike" dirty="0" err="1">
                          <a:solidFill>
                            <a:srgbClr val="000000"/>
                          </a:solidFill>
                          <a:effectLst/>
                          <a:latin typeface="Arial" panose="020B0604020202020204" pitchFamily="34" charset="0"/>
                          <a:cs typeface="Arial" panose="020B0604020202020204" pitchFamily="34" charset="0"/>
                        </a:rPr>
                        <a:t>MikroElektronik</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Serbia</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Direct</a:t>
                      </a:r>
                    </a:p>
                  </a:txBody>
                  <a:tcPr marL="9525" marR="9525" marT="9525" marB="0" anchor="ctr"/>
                </a:tc>
                <a:tc>
                  <a:txBody>
                    <a:bodyPr/>
                    <a:lstStyle/>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Manufacturer of software and hardware tools for developing embedded solutions. </a:t>
                      </a:r>
                    </a:p>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Uses LEM products for manufacturing click boards which are used for AC variable drives, Servo motor control, Power supplies, etc. applications.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614916346"/>
                  </a:ext>
                </a:extLst>
              </a:tr>
              <a:tr h="660899">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ACEI Systems SDN BHD</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Malaysia</a:t>
                      </a:r>
                    </a:p>
                  </a:txBody>
                  <a:tcPr marL="9525" marR="9525" marT="9525" marB="0" anchor="ctr"/>
                </a:tc>
                <a:tc>
                  <a:txBody>
                    <a:bodyPr/>
                    <a:lstStyle/>
                    <a:p>
                      <a:pPr algn="ctr" fontAlgn="ctr">
                        <a:lnSpc>
                          <a:spcPct val="100000"/>
                        </a:lnSpc>
                      </a:pPr>
                      <a:r>
                        <a:rPr lang="en-IN" sz="1000" b="0" i="0" u="none" strike="noStrike" dirty="0">
                          <a:solidFill>
                            <a:srgbClr val="000000"/>
                          </a:solidFill>
                          <a:effectLst/>
                          <a:latin typeface="Arial" panose="020B0604020202020204" pitchFamily="34" charset="0"/>
                          <a:cs typeface="Arial" panose="020B0604020202020204" pitchFamily="34" charset="0"/>
                        </a:rPr>
                        <a:t>Direct</a:t>
                      </a:r>
                    </a:p>
                  </a:txBody>
                  <a:tcPr marL="9525" marR="9525" marT="9525" marB="0" anchor="ctr"/>
                </a:tc>
                <a:tc>
                  <a:txBody>
                    <a:bodyPr/>
                    <a:lstStyle/>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ACEI Systems SDN BHD is an engineering services company involving </a:t>
                      </a:r>
                    </a:p>
                    <a:p>
                      <a:pPr algn="ctr" fontAlgn="ctr">
                        <a:lnSpc>
                          <a:spcPct val="100000"/>
                        </a:lnSpc>
                      </a:pPr>
                      <a:r>
                        <a:rPr lang="en-US" sz="1000" b="0" i="0" u="none" strike="noStrike" dirty="0">
                          <a:solidFill>
                            <a:srgbClr val="000000"/>
                          </a:solidFill>
                          <a:effectLst/>
                          <a:latin typeface="Arial" panose="020B0604020202020204" pitchFamily="34" charset="0"/>
                          <a:cs typeface="Arial" panose="020B0604020202020204" pitchFamily="34" charset="0"/>
                        </a:rPr>
                        <a:t>Uses LEM products to provide solutions for detection and monitoring of fault and disturbance in power generation facilities, and transmission and distribution substations.</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650491425"/>
                  </a:ext>
                </a:extLst>
              </a:tr>
            </a:tbl>
          </a:graphicData>
        </a:graphic>
      </p:graphicFrame>
      <p:sp>
        <p:nvSpPr>
          <p:cNvPr id="8" name="TextBox 7">
            <a:extLst>
              <a:ext uri="{FF2B5EF4-FFF2-40B4-BE49-F238E27FC236}">
                <a16:creationId xmlns:a16="http://schemas.microsoft.com/office/drawing/2014/main" id="{07F37DE7-3918-5144-38F9-FA6030BDF2CA}"/>
              </a:ext>
            </a:extLst>
          </p:cNvPr>
          <p:cNvSpPr txBox="1"/>
          <p:nvPr/>
        </p:nvSpPr>
        <p:spPr>
          <a:xfrm>
            <a:off x="100619" y="775043"/>
            <a:ext cx="8894753" cy="276999"/>
          </a:xfrm>
          <a:prstGeom prst="rect">
            <a:avLst/>
          </a:prstGeom>
          <a:solidFill>
            <a:schemeClr val="accent4">
              <a:lumMod val="40000"/>
              <a:lumOff val="60000"/>
            </a:schemeClr>
          </a:solidFill>
        </p:spPr>
        <p:txBody>
          <a:bodyPr wrap="square">
            <a:spAutoFit/>
          </a:bodyPr>
          <a:lstStyle/>
          <a:p>
            <a:pPr algn="ctr"/>
            <a:r>
              <a:rPr lang="en-US" sz="1200" b="1" dirty="0">
                <a:solidFill>
                  <a:schemeClr val="tx1"/>
                </a:solidFill>
                <a:latin typeface="Arial" panose="020B0604020202020204" pitchFamily="34" charset="0"/>
              </a:rPr>
              <a:t>Industrial Transducer Business Domain</a:t>
            </a:r>
            <a:endParaRPr lang="en-IN" sz="1200" b="1" dirty="0"/>
          </a:p>
        </p:txBody>
      </p:sp>
      <p:pic>
        <p:nvPicPr>
          <p:cNvPr id="3" name="Picture 2" descr="Text&#10;&#10;Description automatically generated">
            <a:extLst>
              <a:ext uri="{FF2B5EF4-FFF2-40B4-BE49-F238E27FC236}">
                <a16:creationId xmlns:a16="http://schemas.microsoft.com/office/drawing/2014/main" id="{E6CE9EF9-9F48-5C21-C54A-27F0A4E48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61727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FFF882-84EE-4EFC-A5A1-1296D5F7AEBD}"/>
              </a:ext>
            </a:extLst>
          </p:cNvPr>
          <p:cNvSpPr/>
          <p:nvPr/>
        </p:nvSpPr>
        <p:spPr>
          <a:xfrm>
            <a:off x="-32866" y="1651332"/>
            <a:ext cx="9176866" cy="5143500"/>
          </a:xfrm>
          <a:prstGeom prst="rect">
            <a:avLst/>
          </a:prstGeom>
          <a:solidFill>
            <a:srgbClr val="0E3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12A8238-7B56-4998-B37D-2F65ED998F8F}"/>
              </a:ext>
            </a:extLst>
          </p:cNvPr>
          <p:cNvSpPr txBox="1">
            <a:spLocks/>
          </p:cNvSpPr>
          <p:nvPr/>
        </p:nvSpPr>
        <p:spPr>
          <a:xfrm>
            <a:off x="528977" y="2023265"/>
            <a:ext cx="3158897" cy="4018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chemeClr val="bg1"/>
                </a:solidFill>
                <a:latin typeface="Montserrat" panose="02000505000000020004" pitchFamily="2" charset="0"/>
              </a:rPr>
              <a:t>CONTACT US</a:t>
            </a:r>
          </a:p>
        </p:txBody>
      </p:sp>
      <p:sp>
        <p:nvSpPr>
          <p:cNvPr id="9" name="TextBox 8">
            <a:extLst>
              <a:ext uri="{FF2B5EF4-FFF2-40B4-BE49-F238E27FC236}">
                <a16:creationId xmlns:a16="http://schemas.microsoft.com/office/drawing/2014/main" id="{4CF5E16D-C2C4-49ED-95A1-04BB30FD7393}"/>
              </a:ext>
            </a:extLst>
          </p:cNvPr>
          <p:cNvSpPr txBox="1"/>
          <p:nvPr/>
        </p:nvSpPr>
        <p:spPr>
          <a:xfrm>
            <a:off x="555864" y="2603653"/>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North America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2950, Boundary Road, Burnaby, </a:t>
            </a:r>
            <a:b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b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British Columbia, Canada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+1- 646- 360-1656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0" name="TextBox 9">
            <a:extLst>
              <a:ext uri="{FF2B5EF4-FFF2-40B4-BE49-F238E27FC236}">
                <a16:creationId xmlns:a16="http://schemas.microsoft.com/office/drawing/2014/main" id="{E5FF6F8D-A9DF-41BD-8030-FA5CDB3F0E6B}"/>
              </a:ext>
            </a:extLst>
          </p:cNvPr>
          <p:cNvSpPr txBox="1"/>
          <p:nvPr/>
        </p:nvSpPr>
        <p:spPr>
          <a:xfrm>
            <a:off x="2660519" y="2595089"/>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Europe</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54, Oldbrook,  Bretton,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Peterborough,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United Kingdom</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1" name="TextBox 10">
            <a:extLst>
              <a:ext uri="{FF2B5EF4-FFF2-40B4-BE49-F238E27FC236}">
                <a16:creationId xmlns:a16="http://schemas.microsoft.com/office/drawing/2014/main" id="{DFCD658D-7C14-4AC6-947C-9B8D24BBCEAE}"/>
              </a:ext>
            </a:extLst>
          </p:cNvPr>
          <p:cNvSpPr txBox="1"/>
          <p:nvPr/>
        </p:nvSpPr>
        <p:spPr>
          <a:xfrm>
            <a:off x="4775337" y="2609860"/>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Asia-Pacific</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B-44, Sector -57, Noida, National Capital Region, UP,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+91-120-4523900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2" name="TextBox 21">
            <a:extLst>
              <a:ext uri="{FF2B5EF4-FFF2-40B4-BE49-F238E27FC236}">
                <a16:creationId xmlns:a16="http://schemas.microsoft.com/office/drawing/2014/main" id="{211FC4AE-9E46-4337-A2E4-547AACA13C6C}"/>
              </a:ext>
            </a:extLst>
          </p:cNvPr>
          <p:cNvSpPr txBox="1"/>
          <p:nvPr/>
        </p:nvSpPr>
        <p:spPr>
          <a:xfrm>
            <a:off x="6907280" y="2604890"/>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Cyber City, Building No. 8C, Gurgaon, National Capital Region, Haryana,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+91-124-6428661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3" name="Title 10">
            <a:extLst>
              <a:ext uri="{FF2B5EF4-FFF2-40B4-BE49-F238E27FC236}">
                <a16:creationId xmlns:a16="http://schemas.microsoft.com/office/drawing/2014/main" id="{B42975AD-CC79-4A28-8EC1-DD72DB4C10E6}"/>
              </a:ext>
            </a:extLst>
          </p:cNvPr>
          <p:cNvSpPr txBox="1">
            <a:spLocks/>
          </p:cNvSpPr>
          <p:nvPr/>
        </p:nvSpPr>
        <p:spPr>
          <a:xfrm>
            <a:off x="237041" y="2719240"/>
            <a:ext cx="8481648" cy="807913"/>
          </a:xfrm>
          <a:prstGeom prst="rect">
            <a:avLst/>
          </a:prstGeom>
        </p:spPr>
        <p:txBody>
          <a:bodyPr wrap="square" lIns="0" tIns="0" rIns="0" bIns="0">
            <a:spAutoFit/>
          </a:bodyPr>
          <a:lstStyle>
            <a:lvl1pPr>
              <a:defRPr sz="4000" b="1" i="0">
                <a:solidFill>
                  <a:schemeClr val="bg1"/>
                </a:solidFill>
                <a:latin typeface="Arial"/>
                <a:ea typeface="+mj-ea"/>
                <a:cs typeface="Arial"/>
              </a:defRPr>
            </a:lvl1pPr>
          </a:lstStyle>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r>
              <a:rPr lang="en-US" sz="1050" kern="0" dirty="0">
                <a:solidFill>
                  <a:schemeClr val="tx1"/>
                </a:solidFill>
              </a:rPr>
              <a:t> </a:t>
            </a:r>
          </a:p>
        </p:txBody>
      </p:sp>
      <p:sp>
        <p:nvSpPr>
          <p:cNvPr id="27" name="object 10">
            <a:extLst>
              <a:ext uri="{FF2B5EF4-FFF2-40B4-BE49-F238E27FC236}">
                <a16:creationId xmlns:a16="http://schemas.microsoft.com/office/drawing/2014/main" id="{7263C972-9E69-44DC-9A65-ADC04C6D15D0}"/>
              </a:ext>
            </a:extLst>
          </p:cNvPr>
          <p:cNvSpPr txBox="1"/>
          <p:nvPr/>
        </p:nvSpPr>
        <p:spPr>
          <a:xfrm>
            <a:off x="-32866" y="6019889"/>
            <a:ext cx="7621227" cy="463621"/>
          </a:xfrm>
          <a:prstGeom prst="rect">
            <a:avLst/>
          </a:prstGeom>
        </p:spPr>
        <p:txBody>
          <a:bodyPr vert="horz" wrap="square" lIns="0" tIns="10001" rIns="0" bIns="0" rtlCol="0">
            <a:spAutoFit/>
          </a:bodyPr>
          <a:lstStyle/>
          <a:p>
            <a:pPr marL="9525" marR="3810">
              <a:spcBef>
                <a:spcPts val="79"/>
              </a:spcBef>
            </a:pPr>
            <a:r>
              <a:rPr sz="788" dirty="0">
                <a:solidFill>
                  <a:schemeClr val="bg1"/>
                </a:solidFill>
                <a:latin typeface="Univers-Light-Normal" pitchFamily="2" charset="0"/>
                <a:cs typeface="Verdana"/>
              </a:rPr>
              <a:t>The </a:t>
            </a:r>
            <a:r>
              <a:rPr sz="788" spc="-4" dirty="0">
                <a:solidFill>
                  <a:schemeClr val="bg1"/>
                </a:solidFill>
                <a:latin typeface="Univers-Light-Normal" pitchFamily="2" charset="0"/>
                <a:cs typeface="Verdana"/>
              </a:rPr>
              <a:t>information contained herein is </a:t>
            </a:r>
            <a:r>
              <a:rPr sz="788" dirty="0">
                <a:solidFill>
                  <a:schemeClr val="bg1"/>
                </a:solidFill>
                <a:latin typeface="Univers-Light-Normal" pitchFamily="2" charset="0"/>
                <a:cs typeface="Verdana"/>
              </a:rPr>
              <a:t>of a </a:t>
            </a:r>
            <a:r>
              <a:rPr sz="788" spc="-4" dirty="0">
                <a:solidFill>
                  <a:schemeClr val="bg1"/>
                </a:solidFill>
                <a:latin typeface="Univers-Light-Normal" pitchFamily="2" charset="0"/>
                <a:cs typeface="Verdana"/>
              </a:rPr>
              <a:t>general nature </a:t>
            </a:r>
            <a:r>
              <a:rPr sz="788" dirty="0">
                <a:solidFill>
                  <a:schemeClr val="bg1"/>
                </a:solidFill>
                <a:latin typeface="Univers-Light-Normal" pitchFamily="2" charset="0"/>
                <a:cs typeface="Verdana"/>
              </a:rPr>
              <a:t>and </a:t>
            </a:r>
            <a:r>
              <a:rPr sz="788" spc="-4" dirty="0">
                <a:solidFill>
                  <a:schemeClr val="bg1"/>
                </a:solidFill>
                <a:latin typeface="Univers-Light-Normal" pitchFamily="2" charset="0"/>
                <a:cs typeface="Verdana"/>
              </a:rPr>
              <a:t>is not intended </a:t>
            </a:r>
            <a:r>
              <a:rPr sz="788" dirty="0">
                <a:solidFill>
                  <a:schemeClr val="bg1"/>
                </a:solidFill>
                <a:latin typeface="Univers-Light-Normal" pitchFamily="2" charset="0"/>
                <a:cs typeface="Verdana"/>
              </a:rPr>
              <a:t>to </a:t>
            </a:r>
            <a:r>
              <a:rPr sz="788" spc="-4" dirty="0">
                <a:solidFill>
                  <a:schemeClr val="bg1"/>
                </a:solidFill>
                <a:latin typeface="Univers-Light-Normal" pitchFamily="2" charset="0"/>
                <a:cs typeface="Verdana"/>
              </a:rPr>
              <a:t>address any particular situation,  individual </a:t>
            </a:r>
            <a:r>
              <a:rPr sz="788" dirty="0">
                <a:solidFill>
                  <a:schemeClr val="bg1"/>
                </a:solidFill>
                <a:latin typeface="Univers-Light-Normal" pitchFamily="2" charset="0"/>
                <a:cs typeface="Verdana"/>
              </a:rPr>
              <a:t>or entity. No one should act upon such information without </a:t>
            </a:r>
            <a:r>
              <a:rPr sz="788" spc="-4" dirty="0">
                <a:solidFill>
                  <a:schemeClr val="bg1"/>
                </a:solidFill>
                <a:latin typeface="Univers-Light-Normal" pitchFamily="2" charset="0"/>
                <a:cs typeface="Verdana"/>
              </a:rPr>
              <a:t>appropriate </a:t>
            </a:r>
            <a:r>
              <a:rPr sz="788" dirty="0">
                <a:solidFill>
                  <a:schemeClr val="bg1"/>
                </a:solidFill>
                <a:latin typeface="Univers-Light-Normal" pitchFamily="2" charset="0"/>
                <a:cs typeface="Verdana"/>
              </a:rPr>
              <a:t>professional</a:t>
            </a:r>
            <a:r>
              <a:rPr lang="en-US" sz="788" dirty="0">
                <a:solidFill>
                  <a:schemeClr val="bg1"/>
                </a:solidFill>
                <a:latin typeface="Univers-Light-Normal" pitchFamily="2" charset="0"/>
                <a:cs typeface="Verdana"/>
              </a:rPr>
              <a:t> </a:t>
            </a:r>
            <a:r>
              <a:rPr sz="788" spc="-158" dirty="0">
                <a:solidFill>
                  <a:schemeClr val="bg1"/>
                </a:solidFill>
                <a:latin typeface="Univers-Light-Normal" pitchFamily="2" charset="0"/>
                <a:cs typeface="Verdana"/>
              </a:rPr>
              <a:t> </a:t>
            </a:r>
            <a:r>
              <a:rPr sz="788" dirty="0">
                <a:solidFill>
                  <a:schemeClr val="bg1"/>
                </a:solidFill>
                <a:latin typeface="Univers-Light-Normal" pitchFamily="2" charset="0"/>
                <a:cs typeface="Verdana"/>
              </a:rPr>
              <a:t>advice.</a:t>
            </a:r>
          </a:p>
          <a:p>
            <a:pPr marL="23813">
              <a:spcBef>
                <a:spcPts val="675"/>
              </a:spcBef>
            </a:pPr>
            <a:r>
              <a:rPr sz="788" dirty="0">
                <a:solidFill>
                  <a:schemeClr val="bg1"/>
                </a:solidFill>
                <a:latin typeface="Univers-Light-Normal" pitchFamily="2" charset="0"/>
                <a:cs typeface="Verdana"/>
              </a:rPr>
              <a:t>20</a:t>
            </a:r>
            <a:r>
              <a:rPr lang="en-US" sz="788" dirty="0">
                <a:solidFill>
                  <a:schemeClr val="bg1"/>
                </a:solidFill>
                <a:latin typeface="Univers-Light-Normal" pitchFamily="2" charset="0"/>
                <a:cs typeface="Verdana"/>
              </a:rPr>
              <a:t>21</a:t>
            </a:r>
            <a:r>
              <a:rPr sz="788" dirty="0">
                <a:solidFill>
                  <a:schemeClr val="bg1"/>
                </a:solidFill>
                <a:latin typeface="Univers-Light-Normal" pitchFamily="2" charset="0"/>
                <a:cs typeface="Verdana"/>
              </a:rPr>
              <a:t> © TechSci Research All Rights</a:t>
            </a:r>
            <a:r>
              <a:rPr sz="788" spc="-98" dirty="0">
                <a:solidFill>
                  <a:schemeClr val="bg1"/>
                </a:solidFill>
                <a:latin typeface="Univers-Light-Normal" pitchFamily="2" charset="0"/>
                <a:cs typeface="Verdana"/>
              </a:rPr>
              <a:t> </a:t>
            </a:r>
            <a:r>
              <a:rPr sz="788" spc="-4" dirty="0">
                <a:solidFill>
                  <a:schemeClr val="bg1"/>
                </a:solidFill>
                <a:latin typeface="Univers-Light-Normal" pitchFamily="2" charset="0"/>
                <a:cs typeface="Verdana"/>
              </a:rPr>
              <a:t>Reserved.</a:t>
            </a:r>
            <a:endParaRPr sz="788" dirty="0">
              <a:solidFill>
                <a:schemeClr val="bg1"/>
              </a:solidFill>
              <a:latin typeface="Univers-Light-Normal" pitchFamily="2" charset="0"/>
              <a:cs typeface="Verdana"/>
            </a:endParaRPr>
          </a:p>
        </p:txBody>
      </p:sp>
      <p:sp>
        <p:nvSpPr>
          <p:cNvPr id="29" name="object 12">
            <a:extLst>
              <a:ext uri="{FF2B5EF4-FFF2-40B4-BE49-F238E27FC236}">
                <a16:creationId xmlns:a16="http://schemas.microsoft.com/office/drawing/2014/main" id="{1C090660-B1FB-4826-9484-7B17CD099ABF}"/>
              </a:ext>
            </a:extLst>
          </p:cNvPr>
          <p:cNvSpPr txBox="1"/>
          <p:nvPr/>
        </p:nvSpPr>
        <p:spPr>
          <a:xfrm>
            <a:off x="3762072" y="3486927"/>
            <a:ext cx="1619856" cy="131350"/>
          </a:xfrm>
          <a:prstGeom prst="rect">
            <a:avLst/>
          </a:prstGeom>
        </p:spPr>
        <p:txBody>
          <a:bodyPr vert="horz" wrap="square" lIns="0" tIns="10001" rIns="0" bIns="0" rtlCol="0">
            <a:spAutoFit/>
          </a:bodyPr>
          <a:lstStyle/>
          <a:p>
            <a:pPr marL="9525">
              <a:spcBef>
                <a:spcPts val="79"/>
              </a:spcBef>
            </a:pPr>
            <a:r>
              <a:rPr sz="788" u="sng" dirty="0">
                <a:solidFill>
                  <a:srgbClr val="C7F75C"/>
                </a:solidFill>
                <a:uFill>
                  <a:solidFill>
                    <a:srgbClr val="1F4E79"/>
                  </a:solidFill>
                </a:uFill>
                <a:latin typeface="Verdana"/>
                <a:cs typeface="Verdana"/>
                <a:hlinkClick r:id="rId2">
                  <a:extLst>
                    <a:ext uri="{A12FA001-AC4F-418D-AE19-62706E023703}">
                      <ahyp:hlinkClr xmlns:ahyp="http://schemas.microsoft.com/office/drawing/2018/hyperlinkcolor" val="tx"/>
                    </a:ext>
                  </a:extLst>
                </a:hlinkClick>
              </a:rPr>
              <a:t>www.techsciresearch.com</a:t>
            </a:r>
            <a:endParaRPr sz="788">
              <a:solidFill>
                <a:srgbClr val="C7F75C"/>
              </a:solidFill>
              <a:latin typeface="Verdana"/>
              <a:cs typeface="Verdana"/>
            </a:endParaRPr>
          </a:p>
        </p:txBody>
      </p:sp>
      <p:sp>
        <p:nvSpPr>
          <p:cNvPr id="32" name="object 17">
            <a:extLst>
              <a:ext uri="{FF2B5EF4-FFF2-40B4-BE49-F238E27FC236}">
                <a16:creationId xmlns:a16="http://schemas.microsoft.com/office/drawing/2014/main" id="{C2516970-9393-448C-BC5E-6ED5245F4CFE}"/>
              </a:ext>
            </a:extLst>
          </p:cNvPr>
          <p:cNvSpPr txBox="1"/>
          <p:nvPr/>
        </p:nvSpPr>
        <p:spPr>
          <a:xfrm>
            <a:off x="3060600" y="4098306"/>
            <a:ext cx="3429474" cy="176780"/>
          </a:xfrm>
          <a:prstGeom prst="rect">
            <a:avLst/>
          </a:prstGeom>
        </p:spPr>
        <p:txBody>
          <a:bodyPr vert="horz" wrap="square" lIns="0" tIns="10478" rIns="0" bIns="0" rtlCol="0">
            <a:spAutoFit/>
          </a:bodyPr>
          <a:lstStyle/>
          <a:p>
            <a:pPr>
              <a:lnSpc>
                <a:spcPct val="90000"/>
              </a:lnSpc>
              <a:spcBef>
                <a:spcPct val="0"/>
              </a:spcBef>
            </a:pPr>
            <a:r>
              <a:rPr sz="1200" b="1" dirty="0">
                <a:solidFill>
                  <a:schemeClr val="bg1"/>
                </a:solidFill>
                <a:latin typeface="Montserrat" panose="02000505000000020004" pitchFamily="2" charset="0"/>
                <a:ea typeface="+mj-ea"/>
                <a:cs typeface="+mj-cs"/>
              </a:rPr>
              <a:t>INDUSTRY ASSOCIATION</a:t>
            </a:r>
            <a:r>
              <a:rPr lang="en-US" sz="1200" b="1" dirty="0">
                <a:solidFill>
                  <a:schemeClr val="bg1"/>
                </a:solidFill>
                <a:latin typeface="Montserrat" panose="02000505000000020004" pitchFamily="2" charset="0"/>
                <a:ea typeface="+mj-ea"/>
                <a:cs typeface="+mj-cs"/>
              </a:rPr>
              <a:t>S</a:t>
            </a:r>
            <a:endParaRPr sz="1200" b="1" dirty="0">
              <a:solidFill>
                <a:schemeClr val="bg1"/>
              </a:solidFill>
              <a:latin typeface="Montserrat" panose="02000505000000020004" pitchFamily="2" charset="0"/>
              <a:ea typeface="+mj-ea"/>
              <a:cs typeface="+mj-cs"/>
            </a:endParaRPr>
          </a:p>
        </p:txBody>
      </p:sp>
      <p:sp>
        <p:nvSpPr>
          <p:cNvPr id="35" name="Rectangle 34">
            <a:extLst>
              <a:ext uri="{FF2B5EF4-FFF2-40B4-BE49-F238E27FC236}">
                <a16:creationId xmlns:a16="http://schemas.microsoft.com/office/drawing/2014/main" id="{C276FE23-F296-4037-9289-7AFF64BFB99E}"/>
              </a:ext>
            </a:extLst>
          </p:cNvPr>
          <p:cNvSpPr/>
          <p:nvPr/>
        </p:nvSpPr>
        <p:spPr>
          <a:xfrm>
            <a:off x="-32866" y="4366210"/>
            <a:ext cx="9176866" cy="1439306"/>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bject 15">
            <a:extLst>
              <a:ext uri="{FF2B5EF4-FFF2-40B4-BE49-F238E27FC236}">
                <a16:creationId xmlns:a16="http://schemas.microsoft.com/office/drawing/2014/main" id="{588FDD11-15F1-4798-9F90-F19C5656E512}"/>
              </a:ext>
            </a:extLst>
          </p:cNvPr>
          <p:cNvSpPr/>
          <p:nvPr/>
        </p:nvSpPr>
        <p:spPr>
          <a:xfrm>
            <a:off x="474911" y="4989944"/>
            <a:ext cx="1641551" cy="300101"/>
          </a:xfrm>
          <a:prstGeom prst="rect">
            <a:avLst/>
          </a:prstGeom>
          <a:blipFill>
            <a:blip r:embed="rId3" cstate="print"/>
            <a:stretch>
              <a:fillRect/>
            </a:stretch>
          </a:blipFill>
        </p:spPr>
        <p:txBody>
          <a:bodyPr wrap="square" lIns="0" tIns="0" rIns="0" bIns="0" rtlCol="0"/>
          <a:lstStyle/>
          <a:p>
            <a:endParaRPr sz="1350"/>
          </a:p>
        </p:txBody>
      </p:sp>
      <p:sp>
        <p:nvSpPr>
          <p:cNvPr id="37" name="object 16">
            <a:extLst>
              <a:ext uri="{FF2B5EF4-FFF2-40B4-BE49-F238E27FC236}">
                <a16:creationId xmlns:a16="http://schemas.microsoft.com/office/drawing/2014/main" id="{67A6749D-6B61-4730-81C1-BE8828EF457D}"/>
              </a:ext>
            </a:extLst>
          </p:cNvPr>
          <p:cNvSpPr/>
          <p:nvPr/>
        </p:nvSpPr>
        <p:spPr>
          <a:xfrm>
            <a:off x="2608436" y="4888354"/>
            <a:ext cx="1072266" cy="602348"/>
          </a:xfrm>
          <a:prstGeom prst="rect">
            <a:avLst/>
          </a:prstGeom>
          <a:blipFill>
            <a:blip r:embed="rId4" cstate="print"/>
            <a:stretch>
              <a:fillRect/>
            </a:stretch>
          </a:blipFill>
        </p:spPr>
        <p:txBody>
          <a:bodyPr wrap="square" lIns="0" tIns="0" rIns="0" bIns="0" rtlCol="0"/>
          <a:lstStyle/>
          <a:p>
            <a:endParaRPr sz="1350"/>
          </a:p>
        </p:txBody>
      </p:sp>
      <p:sp>
        <p:nvSpPr>
          <p:cNvPr id="38" name="object 20">
            <a:extLst>
              <a:ext uri="{FF2B5EF4-FFF2-40B4-BE49-F238E27FC236}">
                <a16:creationId xmlns:a16="http://schemas.microsoft.com/office/drawing/2014/main" id="{10F1C273-FAD1-4918-B8EC-EB7B534A3CF4}"/>
              </a:ext>
            </a:extLst>
          </p:cNvPr>
          <p:cNvSpPr/>
          <p:nvPr/>
        </p:nvSpPr>
        <p:spPr>
          <a:xfrm>
            <a:off x="4043754" y="4888355"/>
            <a:ext cx="1477692" cy="511781"/>
          </a:xfrm>
          <a:prstGeom prst="rect">
            <a:avLst/>
          </a:prstGeom>
          <a:blipFill>
            <a:blip r:embed="rId5" cstate="print"/>
            <a:stretch>
              <a:fillRect/>
            </a:stretch>
          </a:blipFill>
        </p:spPr>
        <p:txBody>
          <a:bodyPr wrap="square" lIns="0" tIns="0" rIns="0" bIns="0" rtlCol="0"/>
          <a:lstStyle/>
          <a:p>
            <a:endParaRPr sz="1350"/>
          </a:p>
        </p:txBody>
      </p:sp>
      <p:pic>
        <p:nvPicPr>
          <p:cNvPr id="16" name="Picture 4" descr="Image result for assocham logo">
            <a:extLst>
              <a:ext uri="{FF2B5EF4-FFF2-40B4-BE49-F238E27FC236}">
                <a16:creationId xmlns:a16="http://schemas.microsoft.com/office/drawing/2014/main" id="{EC2B22CD-DC26-49FC-9E89-684BCE5F51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1691" y="4854701"/>
            <a:ext cx="1192785" cy="570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7988726-E7B1-4187-BF00-841D1134F4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3366" y="4845932"/>
            <a:ext cx="1539864" cy="585966"/>
          </a:xfrm>
          <a:prstGeom prst="rect">
            <a:avLst/>
          </a:prstGeom>
        </p:spPr>
      </p:pic>
      <p:pic>
        <p:nvPicPr>
          <p:cNvPr id="39" name="Picture 38" descr="social-icons-7.png">
            <a:hlinkClick r:id="rId8"/>
            <a:extLst>
              <a:ext uri="{FF2B5EF4-FFF2-40B4-BE49-F238E27FC236}">
                <a16:creationId xmlns:a16="http://schemas.microsoft.com/office/drawing/2014/main" id="{6E0B1ADD-D463-4B54-9185-E9E2ADC42CC5}"/>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19048" t="1" r="61439" b="6602"/>
          <a:stretch/>
        </p:blipFill>
        <p:spPr>
          <a:xfrm>
            <a:off x="8518950" y="6225499"/>
            <a:ext cx="399481" cy="379763"/>
          </a:xfrm>
          <a:prstGeom prst="rect">
            <a:avLst/>
          </a:prstGeom>
        </p:spPr>
      </p:pic>
      <p:pic>
        <p:nvPicPr>
          <p:cNvPr id="40" name="Picture 39" descr="social-icons-7.png">
            <a:hlinkClick r:id="rId11"/>
            <a:extLst>
              <a:ext uri="{FF2B5EF4-FFF2-40B4-BE49-F238E27FC236}">
                <a16:creationId xmlns:a16="http://schemas.microsoft.com/office/drawing/2014/main" id="{42BB42BD-DBE5-4232-BAAF-8B1E0A30CBA8}"/>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r="78571"/>
          <a:stretch/>
        </p:blipFill>
        <p:spPr>
          <a:xfrm>
            <a:off x="7683185" y="6235631"/>
            <a:ext cx="428059" cy="396738"/>
          </a:xfrm>
          <a:prstGeom prst="rect">
            <a:avLst/>
          </a:prstGeom>
        </p:spPr>
      </p:pic>
      <p:pic>
        <p:nvPicPr>
          <p:cNvPr id="41" name="Picture 6" descr="Image result for twitter logo">
            <a:hlinkClick r:id="rId12"/>
            <a:extLst>
              <a:ext uri="{FF2B5EF4-FFF2-40B4-BE49-F238E27FC236}">
                <a16:creationId xmlns:a16="http://schemas.microsoft.com/office/drawing/2014/main" id="{FB1BF4A9-F1DA-4BB1-8ABB-E7F643ACCA36}"/>
              </a:ext>
            </a:extLst>
          </p:cNvPr>
          <p:cNvPicPr>
            <a:picLocks noChangeAspect="1" noChangeArrowheads="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160530" y="6262241"/>
            <a:ext cx="343021" cy="34302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086532A-F1A2-4845-B82B-638BA44CE1DF}"/>
              </a:ext>
            </a:extLst>
          </p:cNvPr>
          <p:cNvSpPr txBox="1"/>
          <p:nvPr/>
        </p:nvSpPr>
        <p:spPr>
          <a:xfrm>
            <a:off x="52396" y="10443"/>
            <a:ext cx="9091604" cy="1470915"/>
          </a:xfrm>
          <a:prstGeom prst="rect">
            <a:avLst/>
          </a:prstGeom>
          <a:noFill/>
        </p:spPr>
        <p:txBody>
          <a:bodyPr wrap="square" rtlCol="0">
            <a:spAutoFit/>
          </a:bodyPr>
          <a:lstStyle/>
          <a:p>
            <a:pPr>
              <a:lnSpc>
                <a:spcPct val="200000"/>
              </a:lnSpc>
            </a:pPr>
            <a:r>
              <a:rPr lang="en-US" sz="1000" b="1" dirty="0">
                <a:solidFill>
                  <a:schemeClr val="bg2">
                    <a:lumMod val="25000"/>
                  </a:schemeClr>
                </a:solidFill>
                <a:latin typeface="Verdana"/>
              </a:rPr>
              <a:t>Disclaimer :</a:t>
            </a:r>
          </a:p>
          <a:p>
            <a:pPr algn="just"/>
            <a:endParaRPr lang="en-US" sz="800" dirty="0">
              <a:solidFill>
                <a:schemeClr val="bg2">
                  <a:lumMod val="25000"/>
                </a:schemeClr>
              </a:solidFill>
              <a:latin typeface="Verdana"/>
            </a:endParaRPr>
          </a:p>
          <a:p>
            <a:pPr algn="just">
              <a:lnSpc>
                <a:spcPct val="150000"/>
              </a:lnSpc>
            </a:pPr>
            <a:r>
              <a:rPr lang="en-US" sz="700" dirty="0">
                <a:solidFill>
                  <a:schemeClr val="bg1">
                    <a:lumMod val="50000"/>
                  </a:schemeClr>
                </a:solidFill>
                <a:latin typeface="Verdana"/>
              </a:rPr>
              <a:t>The contents of this report are based on information generally available to the public from sources and primary interviews which are  believed to be reliable. No representation is made that it is timely, accurate or complete. TechSci Research has taken due care and caution in compilation of data as this has been obtained from various sources including primary interviews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a:t>
            </a:r>
            <a:r>
              <a:rPr lang="en-IN" sz="700" dirty="0">
                <a:solidFill>
                  <a:schemeClr val="bg1">
                    <a:lumMod val="50000"/>
                  </a:schemeClr>
                </a:solidFill>
                <a:latin typeface="Verdana"/>
              </a:rPr>
              <a:t> </a:t>
            </a:r>
            <a:r>
              <a:rPr lang="en-US" sz="700" dirty="0">
                <a:solidFill>
                  <a:schemeClr val="bg1">
                    <a:lumMod val="50000"/>
                  </a:schemeClr>
                </a:solidFill>
                <a:latin typeface="Verdana"/>
              </a:rPr>
              <a:t>All the figures provided in this document are indicative of relative market size and are strictly for client’s internal consumption. Usage of the same for purpose other than internal will require prior approval of TechSci Research.</a:t>
            </a:r>
          </a:p>
        </p:txBody>
      </p:sp>
    </p:spTree>
    <p:extLst>
      <p:ext uri="{BB962C8B-B14F-4D97-AF65-F5344CB8AC3E}">
        <p14:creationId xmlns:p14="http://schemas.microsoft.com/office/powerpoint/2010/main" val="877926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using a computer&#10;&#10;Description automatically generated with low confidence">
            <a:extLst>
              <a:ext uri="{FF2B5EF4-FFF2-40B4-BE49-F238E27FC236}">
                <a16:creationId xmlns:a16="http://schemas.microsoft.com/office/drawing/2014/main" id="{E1E3F111-3EAB-44EA-AF34-07193AE725B0}"/>
              </a:ext>
            </a:extLst>
          </p:cNvPr>
          <p:cNvPicPr>
            <a:picLocks noChangeAspect="1"/>
          </p:cNvPicPr>
          <p:nvPr/>
        </p:nvPicPr>
        <p:blipFill rotWithShape="1">
          <a:blip r:embed="rId2"/>
          <a:srcRect l="967" r="17701" b="2"/>
          <a:stretch/>
        </p:blipFill>
        <p:spPr>
          <a:xfrm>
            <a:off x="0" y="0"/>
            <a:ext cx="9143999" cy="685800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dirty="0">
                <a:ln>
                  <a:noFill/>
                </a:ln>
                <a:solidFill>
                  <a:schemeClr val="tx1">
                    <a:lumMod val="85000"/>
                    <a:lumOff val="15000"/>
                  </a:schemeClr>
                </a:solidFill>
                <a:uLnTx/>
                <a:uFillTx/>
                <a:latin typeface="+mj-lt"/>
                <a:ea typeface="+mj-ea"/>
                <a:cs typeface="+mj-cs"/>
              </a:rPr>
              <a:t>EXECUTIVE SUMMARY &amp; CONCLUSIONS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5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Executive Summary &amp; Conclusions</a:t>
            </a:r>
            <a:endParaRPr lang="en-IN" sz="1400" dirty="0">
              <a:solidFill>
                <a:schemeClr val="tx1"/>
              </a:solidFill>
              <a:latin typeface="Arial" panose="020B0604020202020204" pitchFamily="34" charset="0"/>
            </a:endParaRPr>
          </a:p>
        </p:txBody>
      </p:sp>
      <p:sp>
        <p:nvSpPr>
          <p:cNvPr id="9" name="TextBox 22">
            <a:extLst>
              <a:ext uri="{FF2B5EF4-FFF2-40B4-BE49-F238E27FC236}">
                <a16:creationId xmlns:a16="http://schemas.microsoft.com/office/drawing/2014/main" id="{9CBC22F1-70ED-4D8B-9770-F883EB674C72}"/>
              </a:ext>
            </a:extLst>
          </p:cNvPr>
          <p:cNvSpPr txBox="1"/>
          <p:nvPr/>
        </p:nvSpPr>
        <p:spPr>
          <a:xfrm>
            <a:off x="7329488" y="6465230"/>
            <a:ext cx="1674136"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6F080AD-4D74-4C9C-B6C4-06A3C53F2D08}"/>
              </a:ext>
            </a:extLst>
          </p:cNvPr>
          <p:cNvSpPr txBox="1"/>
          <p:nvPr/>
        </p:nvSpPr>
        <p:spPr>
          <a:xfrm>
            <a:off x="140374" y="764388"/>
            <a:ext cx="3825888" cy="342900"/>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Overall Transducers Business Sales, USD Million</a:t>
            </a:r>
          </a:p>
        </p:txBody>
      </p:sp>
      <p:sp>
        <p:nvSpPr>
          <p:cNvPr id="8" name="TextBox 7">
            <a:extLst>
              <a:ext uri="{FF2B5EF4-FFF2-40B4-BE49-F238E27FC236}">
                <a16:creationId xmlns:a16="http://schemas.microsoft.com/office/drawing/2014/main" id="{2814DC60-02A8-6972-76C2-B3EAD0630196}"/>
              </a:ext>
            </a:extLst>
          </p:cNvPr>
          <p:cNvSpPr txBox="1"/>
          <p:nvPr/>
        </p:nvSpPr>
        <p:spPr>
          <a:xfrm>
            <a:off x="140376" y="3690797"/>
            <a:ext cx="3861782" cy="335156"/>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Sales Break-Up By Target  Market, USD Million </a:t>
            </a:r>
          </a:p>
        </p:txBody>
      </p:sp>
      <p:graphicFrame>
        <p:nvGraphicFramePr>
          <p:cNvPr id="11" name="Chart 10">
            <a:extLst>
              <a:ext uri="{FF2B5EF4-FFF2-40B4-BE49-F238E27FC236}">
                <a16:creationId xmlns:a16="http://schemas.microsoft.com/office/drawing/2014/main" id="{C8058E3A-B073-D170-44C7-9C01922F86CE}"/>
              </a:ext>
            </a:extLst>
          </p:cNvPr>
          <p:cNvGraphicFramePr/>
          <p:nvPr>
            <p:extLst>
              <p:ext uri="{D42A27DB-BD31-4B8C-83A1-F6EECF244321}">
                <p14:modId xmlns:p14="http://schemas.microsoft.com/office/powerpoint/2010/main" val="3627597501"/>
              </p:ext>
            </p:extLst>
          </p:nvPr>
        </p:nvGraphicFramePr>
        <p:xfrm>
          <a:off x="158321" y="1092859"/>
          <a:ext cx="3825888" cy="18844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FAFDA734-8579-4C35-707E-ECE43C9FAADB}"/>
              </a:ext>
            </a:extLst>
          </p:cNvPr>
          <p:cNvGraphicFramePr/>
          <p:nvPr>
            <p:extLst>
              <p:ext uri="{D42A27DB-BD31-4B8C-83A1-F6EECF244321}">
                <p14:modId xmlns:p14="http://schemas.microsoft.com/office/powerpoint/2010/main" val="2608234939"/>
              </p:ext>
            </p:extLst>
          </p:nvPr>
        </p:nvGraphicFramePr>
        <p:xfrm>
          <a:off x="140374" y="4030636"/>
          <a:ext cx="3861783" cy="1879834"/>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1E498404-E2CF-7D7B-FCF5-1E404FEB3093}"/>
              </a:ext>
            </a:extLst>
          </p:cNvPr>
          <p:cNvSpPr txBox="1"/>
          <p:nvPr/>
        </p:nvSpPr>
        <p:spPr>
          <a:xfrm>
            <a:off x="4147930" y="1033858"/>
            <a:ext cx="4855691" cy="5372946"/>
          </a:xfrm>
          <a:prstGeom prst="rect">
            <a:avLst/>
          </a:prstGeom>
          <a:solidFill>
            <a:schemeClr val="bg1">
              <a:lumMod val="95000"/>
            </a:schemeClr>
          </a:solidFill>
        </p:spPr>
        <p:txBody>
          <a:bodyPr wrap="square" rtlCol="0">
            <a:spAutoFit/>
          </a:bodyPr>
          <a:lstStyle/>
          <a:p>
            <a:pPr>
              <a:lnSpc>
                <a:spcPct val="150000"/>
              </a:lnSpc>
            </a:pPr>
            <a:r>
              <a:rPr lang="en-US" sz="1000" b="1" dirty="0">
                <a:latin typeface="Arial" panose="020B0604020202020204" pitchFamily="34" charset="0"/>
                <a:cs typeface="Arial" panose="020B0604020202020204" pitchFamily="34" charset="0"/>
              </a:rPr>
              <a:t>Key Findings:</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endParaRPr lang="en-IN" sz="10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000" dirty="0">
                <a:latin typeface="Arial" panose="020B0604020202020204" pitchFamily="34" charset="0"/>
                <a:cs typeface="Arial" panose="020B0604020202020204" pitchFamily="34" charset="0"/>
              </a:rPr>
              <a:t>XXX</a:t>
            </a:r>
            <a:endParaRPr lang="en-IN" sz="1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3F0001D-83DE-B16D-A0EE-4036E8092E98}"/>
              </a:ext>
            </a:extLst>
          </p:cNvPr>
          <p:cNvSpPr txBox="1"/>
          <p:nvPr/>
        </p:nvSpPr>
        <p:spPr>
          <a:xfrm>
            <a:off x="158321" y="3064046"/>
            <a:ext cx="3825888" cy="525465"/>
          </a:xfrm>
          <a:prstGeom prst="rect">
            <a:avLst/>
          </a:prstGeom>
          <a:solidFill>
            <a:schemeClr val="accent4">
              <a:lumMod val="40000"/>
              <a:lumOff val="60000"/>
            </a:schemeClr>
          </a:solidFill>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Transducers sales grew from XXX USD Million in FY2021 to XXX USD Million in FY2022 with Y-o-Y of XXX.</a:t>
            </a:r>
            <a:endParaRPr lang="en-IN" sz="1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BA664FA-6EE1-2BD1-5E5A-D92145282F17}"/>
              </a:ext>
            </a:extLst>
          </p:cNvPr>
          <p:cNvSpPr txBox="1"/>
          <p:nvPr/>
        </p:nvSpPr>
        <p:spPr>
          <a:xfrm>
            <a:off x="140374" y="6054636"/>
            <a:ext cx="3825888" cy="525465"/>
          </a:xfrm>
          <a:prstGeom prst="rect">
            <a:avLst/>
          </a:prstGeom>
          <a:solidFill>
            <a:schemeClr val="accent4">
              <a:lumMod val="40000"/>
              <a:lumOff val="60000"/>
            </a:schemeClr>
          </a:solidFill>
        </p:spPr>
        <p:txBody>
          <a:bodyPr wrap="square" rtlCol="0">
            <a:spAutoFit/>
          </a:bodyPr>
          <a:lstStyle/>
          <a:p>
            <a:pPr algn="ctr">
              <a:lnSpc>
                <a:spcPct val="150000"/>
              </a:lnSpc>
            </a:pPr>
            <a:r>
              <a:rPr lang="en-US" sz="1000" b="1" dirty="0">
                <a:latin typeface="Arial" panose="020B0604020202020204" pitchFamily="34" charset="0"/>
                <a:cs typeface="Arial" panose="020B0604020202020204" pitchFamily="34" charset="0"/>
              </a:rPr>
              <a:t>Industrial transducer sales grew from XXX USD Million in FY2021 to XXX USD Million in FY2022 with Y-o-Y of XXX.</a:t>
            </a:r>
            <a:endParaRPr lang="en-IN" sz="1000" dirty="0">
              <a:latin typeface="Arial" panose="020B060402020202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A265D43E-AB2C-6D51-D162-33ED4D3FD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34865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C31B09C8-A67D-1149-D9F5-201D1745362D}"/>
              </a:ext>
            </a:extLst>
          </p:cNvPr>
          <p:cNvGraphicFramePr>
            <a:graphicFrameLocks noGrp="1"/>
          </p:cNvGraphicFramePr>
          <p:nvPr>
            <p:extLst>
              <p:ext uri="{D42A27DB-BD31-4B8C-83A1-F6EECF244321}">
                <p14:modId xmlns:p14="http://schemas.microsoft.com/office/powerpoint/2010/main" val="188957424"/>
              </p:ext>
            </p:extLst>
          </p:nvPr>
        </p:nvGraphicFramePr>
        <p:xfrm>
          <a:off x="100619" y="3354256"/>
          <a:ext cx="8896181" cy="2944944"/>
        </p:xfrm>
        <a:graphic>
          <a:graphicData uri="http://schemas.openxmlformats.org/drawingml/2006/table">
            <a:tbl>
              <a:tblPr>
                <a:tableStyleId>{5C22544A-7EE6-4342-B048-85BDC9FD1C3A}</a:tableStyleId>
              </a:tblPr>
              <a:tblGrid>
                <a:gridCol w="2100860">
                  <a:extLst>
                    <a:ext uri="{9D8B030D-6E8A-4147-A177-3AD203B41FA5}">
                      <a16:colId xmlns:a16="http://schemas.microsoft.com/office/drawing/2014/main" val="3429353195"/>
                    </a:ext>
                  </a:extLst>
                </a:gridCol>
                <a:gridCol w="2184991">
                  <a:extLst>
                    <a:ext uri="{9D8B030D-6E8A-4147-A177-3AD203B41FA5}">
                      <a16:colId xmlns:a16="http://schemas.microsoft.com/office/drawing/2014/main" val="3966652165"/>
                    </a:ext>
                  </a:extLst>
                </a:gridCol>
                <a:gridCol w="2345223">
                  <a:extLst>
                    <a:ext uri="{9D8B030D-6E8A-4147-A177-3AD203B41FA5}">
                      <a16:colId xmlns:a16="http://schemas.microsoft.com/office/drawing/2014/main" val="1263214976"/>
                    </a:ext>
                  </a:extLst>
                </a:gridCol>
                <a:gridCol w="2265107">
                  <a:extLst>
                    <a:ext uri="{9D8B030D-6E8A-4147-A177-3AD203B41FA5}">
                      <a16:colId xmlns:a16="http://schemas.microsoft.com/office/drawing/2014/main" val="2692136790"/>
                    </a:ext>
                  </a:extLst>
                </a:gridCol>
              </a:tblGrid>
              <a:tr h="490824">
                <a:tc>
                  <a:txBody>
                    <a:bodyPr/>
                    <a:lstStyle/>
                    <a:p>
                      <a:pPr marL="36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Technology</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36000"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T</a:t>
                      </a:r>
                      <a:r>
                        <a:rPr lang="en-IN" sz="1000" b="1" i="0" u="none" strike="noStrike" dirty="0">
                          <a:solidFill>
                            <a:schemeClr val="bg1"/>
                          </a:solidFill>
                          <a:effectLst/>
                          <a:latin typeface="Arial" panose="020B0604020202020204" pitchFamily="34" charset="0"/>
                          <a:cs typeface="Arial" panose="020B0604020202020204" pitchFamily="34" charset="0"/>
                        </a:rPr>
                        <a:t>op 5 Sensors</a:t>
                      </a:r>
                    </a:p>
                  </a:txBody>
                  <a:tcPr marL="0" marR="0" marT="0" marB="0" anchor="ctr">
                    <a:solidFill>
                      <a:schemeClr val="tx1"/>
                    </a:solidFill>
                  </a:tcPr>
                </a:tc>
                <a:tc>
                  <a:txBody>
                    <a:bodyPr/>
                    <a:lstStyle/>
                    <a:p>
                      <a:pPr marL="36000" algn="ctr" fontAlgn="b">
                        <a:lnSpc>
                          <a:spcPct val="150000"/>
                        </a:lnSpc>
                      </a:pPr>
                      <a:r>
                        <a:rPr lang="en-IN" sz="1000" b="1" u="none" strike="noStrike" dirty="0">
                          <a:solidFill>
                            <a:schemeClr val="bg1"/>
                          </a:solidFill>
                          <a:effectLst/>
                          <a:latin typeface="Arial" panose="020B0604020202020204" pitchFamily="34" charset="0"/>
                          <a:cs typeface="Arial" panose="020B0604020202020204" pitchFamily="34" charset="0"/>
                        </a:rPr>
                        <a:t>Market Size, FY2021</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tc>
                  <a:txBody>
                    <a:bodyPr/>
                    <a:lstStyle/>
                    <a:p>
                      <a:pPr marL="36000" algn="ctr" fontAlgn="b">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Applications</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1"/>
                    </a:solidFill>
                  </a:tcPr>
                </a:tc>
                <a:extLst>
                  <a:ext uri="{0D108BD9-81ED-4DB2-BD59-A6C34878D82A}">
                    <a16:rowId xmlns:a16="http://schemas.microsoft.com/office/drawing/2014/main" val="1157736105"/>
                  </a:ext>
                </a:extLst>
              </a:tr>
              <a:tr h="490824">
                <a:tc>
                  <a:txBody>
                    <a:bodyPr/>
                    <a:lstStyle/>
                    <a:p>
                      <a:pPr marL="36000"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XXX</a:t>
                      </a: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3632307808"/>
                  </a:ext>
                </a:extLst>
              </a:tr>
              <a:tr h="490824">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2311181904"/>
                  </a:ext>
                </a:extLst>
              </a:tr>
              <a:tr h="490824">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4292006250"/>
                  </a:ext>
                </a:extLst>
              </a:tr>
              <a:tr h="490824">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2255471814"/>
                  </a:ext>
                </a:extLst>
              </a:tr>
              <a:tr h="490824">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p>
                  </a:txBody>
                  <a:tcPr marL="0" marR="0" marT="0" marB="0" anchor="ctr"/>
                </a:tc>
                <a:extLst>
                  <a:ext uri="{0D108BD9-81ED-4DB2-BD59-A6C34878D82A}">
                    <a16:rowId xmlns:a16="http://schemas.microsoft.com/office/drawing/2014/main" val="184404178"/>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Executive Summary &amp; Conclusions</a:t>
            </a:r>
            <a:endParaRPr lang="en-IN" sz="1400" dirty="0">
              <a:solidFill>
                <a:schemeClr val="tx1"/>
              </a:solidFill>
              <a:latin typeface="Arial" panose="020B0604020202020204" pitchFamily="34" charset="0"/>
            </a:endParaRPr>
          </a:p>
        </p:txBody>
      </p:sp>
      <p:sp>
        <p:nvSpPr>
          <p:cNvPr id="18" name="TextBox 22">
            <a:extLst>
              <a:ext uri="{FF2B5EF4-FFF2-40B4-BE49-F238E27FC236}">
                <a16:creationId xmlns:a16="http://schemas.microsoft.com/office/drawing/2014/main" id="{C4DFF28E-6A9A-5CC4-6B03-15032732BD05}"/>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E4A5C2C-D064-C81D-0A16-BB004CFB09AD}"/>
              </a:ext>
            </a:extLst>
          </p:cNvPr>
          <p:cNvSpPr/>
          <p:nvPr/>
        </p:nvSpPr>
        <p:spPr>
          <a:xfrm>
            <a:off x="100619" y="834433"/>
            <a:ext cx="8896180" cy="3429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Most Prominent Technologies</a:t>
            </a:r>
          </a:p>
        </p:txBody>
      </p:sp>
      <p:sp>
        <p:nvSpPr>
          <p:cNvPr id="7" name="Rectangle 6">
            <a:extLst>
              <a:ext uri="{FF2B5EF4-FFF2-40B4-BE49-F238E27FC236}">
                <a16:creationId xmlns:a16="http://schemas.microsoft.com/office/drawing/2014/main" id="{9B9C6D0A-C05D-55A8-9377-F82707042D8C}"/>
              </a:ext>
            </a:extLst>
          </p:cNvPr>
          <p:cNvSpPr/>
          <p:nvPr/>
        </p:nvSpPr>
        <p:spPr>
          <a:xfrm>
            <a:off x="100619" y="1808348"/>
            <a:ext cx="8896180" cy="13181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 </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 </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 </a:t>
            </a:r>
          </a:p>
        </p:txBody>
      </p:sp>
      <p:sp>
        <p:nvSpPr>
          <p:cNvPr id="9" name="Rectangle 8">
            <a:extLst>
              <a:ext uri="{FF2B5EF4-FFF2-40B4-BE49-F238E27FC236}">
                <a16:creationId xmlns:a16="http://schemas.microsoft.com/office/drawing/2014/main" id="{078348AE-4C1F-6B78-A8EF-70B83CEADE2C}"/>
              </a:ext>
            </a:extLst>
          </p:cNvPr>
          <p:cNvSpPr/>
          <p:nvPr/>
        </p:nvSpPr>
        <p:spPr>
          <a:xfrm>
            <a:off x="100619" y="1317562"/>
            <a:ext cx="8896180" cy="3429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XXX &amp; XXX Technologies In The Industrial Transducer Offerings</a:t>
            </a:r>
          </a:p>
        </p:txBody>
      </p:sp>
      <p:pic>
        <p:nvPicPr>
          <p:cNvPr id="3" name="Picture 2" descr="Text&#10;&#10;Description automatically generated">
            <a:extLst>
              <a:ext uri="{FF2B5EF4-FFF2-40B4-BE49-F238E27FC236}">
                <a16:creationId xmlns:a16="http://schemas.microsoft.com/office/drawing/2014/main" id="{C4CAD015-AB7C-EDDC-B281-94C0DE41A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998758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Executive Summary &amp; Conclusions</a:t>
            </a:r>
            <a:endParaRPr lang="en-IN" sz="1400" dirty="0">
              <a:solidFill>
                <a:schemeClr val="tx1"/>
              </a:solidFill>
              <a:latin typeface="Arial" panose="020B0604020202020204" pitchFamily="34" charset="0"/>
            </a:endParaRPr>
          </a:p>
        </p:txBody>
      </p:sp>
      <p:sp>
        <p:nvSpPr>
          <p:cNvPr id="6" name="Rectangle 5">
            <a:extLst>
              <a:ext uri="{FF2B5EF4-FFF2-40B4-BE49-F238E27FC236}">
                <a16:creationId xmlns:a16="http://schemas.microsoft.com/office/drawing/2014/main" id="{DE4A5C2C-D064-C81D-0A16-BB004CFB09AD}"/>
              </a:ext>
            </a:extLst>
          </p:cNvPr>
          <p:cNvSpPr/>
          <p:nvPr/>
        </p:nvSpPr>
        <p:spPr>
          <a:xfrm>
            <a:off x="100619" y="834433"/>
            <a:ext cx="8895893" cy="3429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Most Prominent Business Domains</a:t>
            </a:r>
          </a:p>
        </p:txBody>
      </p:sp>
      <p:sp>
        <p:nvSpPr>
          <p:cNvPr id="7" name="Rectangle 6">
            <a:extLst>
              <a:ext uri="{FF2B5EF4-FFF2-40B4-BE49-F238E27FC236}">
                <a16:creationId xmlns:a16="http://schemas.microsoft.com/office/drawing/2014/main" id="{9B9C6D0A-C05D-55A8-9377-F82707042D8C}"/>
              </a:ext>
            </a:extLst>
          </p:cNvPr>
          <p:cNvSpPr/>
          <p:nvPr/>
        </p:nvSpPr>
        <p:spPr>
          <a:xfrm>
            <a:off x="100619" y="1808348"/>
            <a:ext cx="8895893" cy="203435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 </a:t>
            </a:r>
          </a:p>
        </p:txBody>
      </p:sp>
      <p:sp>
        <p:nvSpPr>
          <p:cNvPr id="9" name="Rectangle 8">
            <a:extLst>
              <a:ext uri="{FF2B5EF4-FFF2-40B4-BE49-F238E27FC236}">
                <a16:creationId xmlns:a16="http://schemas.microsoft.com/office/drawing/2014/main" id="{078348AE-4C1F-6B78-A8EF-70B83CEADE2C}"/>
              </a:ext>
            </a:extLst>
          </p:cNvPr>
          <p:cNvSpPr/>
          <p:nvPr/>
        </p:nvSpPr>
        <p:spPr>
          <a:xfrm>
            <a:off x="100619" y="1317562"/>
            <a:ext cx="8895893" cy="3429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Drives &amp; Welding &amp; Renewable Energies In The Industrial Transducer Segment</a:t>
            </a:r>
          </a:p>
        </p:txBody>
      </p:sp>
      <p:sp>
        <p:nvSpPr>
          <p:cNvPr id="11" name="TextBox 10">
            <a:extLst>
              <a:ext uri="{FF2B5EF4-FFF2-40B4-BE49-F238E27FC236}">
                <a16:creationId xmlns:a16="http://schemas.microsoft.com/office/drawing/2014/main" id="{44E4DC91-124D-AE5D-CC3E-155BF4FF4318}"/>
              </a:ext>
            </a:extLst>
          </p:cNvPr>
          <p:cNvSpPr txBox="1"/>
          <p:nvPr/>
        </p:nvSpPr>
        <p:spPr>
          <a:xfrm>
            <a:off x="100619" y="3976538"/>
            <a:ext cx="4908703" cy="335156"/>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Sales Break-Up By Business Domain, USD Million </a:t>
            </a:r>
          </a:p>
        </p:txBody>
      </p:sp>
      <p:graphicFrame>
        <p:nvGraphicFramePr>
          <p:cNvPr id="12" name="Table 11">
            <a:extLst>
              <a:ext uri="{FF2B5EF4-FFF2-40B4-BE49-F238E27FC236}">
                <a16:creationId xmlns:a16="http://schemas.microsoft.com/office/drawing/2014/main" id="{035EEE7E-D066-792F-E968-1F5893333492}"/>
              </a:ext>
            </a:extLst>
          </p:cNvPr>
          <p:cNvGraphicFramePr>
            <a:graphicFrameLocks noGrp="1"/>
          </p:cNvGraphicFramePr>
          <p:nvPr>
            <p:extLst>
              <p:ext uri="{D42A27DB-BD31-4B8C-83A1-F6EECF244321}">
                <p14:modId xmlns:p14="http://schemas.microsoft.com/office/powerpoint/2010/main" val="4099596238"/>
              </p:ext>
            </p:extLst>
          </p:nvPr>
        </p:nvGraphicFramePr>
        <p:xfrm>
          <a:off x="100619" y="4447710"/>
          <a:ext cx="8896181" cy="1599803"/>
        </p:xfrm>
        <a:graphic>
          <a:graphicData uri="http://schemas.openxmlformats.org/drawingml/2006/table">
            <a:tbl>
              <a:tblPr>
                <a:tableStyleId>{5C22544A-7EE6-4342-B048-85BDC9FD1C3A}</a:tableStyleId>
              </a:tblPr>
              <a:tblGrid>
                <a:gridCol w="2505849">
                  <a:extLst>
                    <a:ext uri="{9D8B030D-6E8A-4147-A177-3AD203B41FA5}">
                      <a16:colId xmlns:a16="http://schemas.microsoft.com/office/drawing/2014/main" val="724036537"/>
                    </a:ext>
                  </a:extLst>
                </a:gridCol>
                <a:gridCol w="2013067">
                  <a:extLst>
                    <a:ext uri="{9D8B030D-6E8A-4147-A177-3AD203B41FA5}">
                      <a16:colId xmlns:a16="http://schemas.microsoft.com/office/drawing/2014/main" val="3148362929"/>
                    </a:ext>
                  </a:extLst>
                </a:gridCol>
                <a:gridCol w="2136770">
                  <a:extLst>
                    <a:ext uri="{9D8B030D-6E8A-4147-A177-3AD203B41FA5}">
                      <a16:colId xmlns:a16="http://schemas.microsoft.com/office/drawing/2014/main" val="2689797132"/>
                    </a:ext>
                  </a:extLst>
                </a:gridCol>
                <a:gridCol w="2240495">
                  <a:extLst>
                    <a:ext uri="{9D8B030D-6E8A-4147-A177-3AD203B41FA5}">
                      <a16:colId xmlns:a16="http://schemas.microsoft.com/office/drawing/2014/main" val="3613343309"/>
                    </a:ext>
                  </a:extLst>
                </a:gridCol>
              </a:tblGrid>
              <a:tr h="267988">
                <a:tc>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Business Domain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FY2017</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FY2021</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FY2022</a:t>
                      </a:r>
                    </a:p>
                  </a:txBody>
                  <a:tcPr marL="9525" marR="9525" marT="9525" marB="0" anchor="ctr">
                    <a:solidFill>
                      <a:schemeClr val="tx1"/>
                    </a:solidFill>
                  </a:tcPr>
                </a:tc>
                <a:extLst>
                  <a:ext uri="{0D108BD9-81ED-4DB2-BD59-A6C34878D82A}">
                    <a16:rowId xmlns:a16="http://schemas.microsoft.com/office/drawing/2014/main" val="430893838"/>
                  </a:ext>
                </a:extLst>
              </a:tr>
              <a:tr h="266363">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XXX</a:t>
                      </a:r>
                    </a:p>
                  </a:txBody>
                  <a:tcPr marL="8081" marR="8081" marT="8081"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546855591"/>
                  </a:ext>
                </a:extLst>
              </a:tr>
              <a:tr h="266363">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575240072"/>
                  </a:ext>
                </a:extLst>
              </a:tr>
              <a:tr h="266363">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354500840"/>
                  </a:ext>
                </a:extLst>
              </a:tr>
              <a:tr h="266363">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537084955"/>
                  </a:ext>
                </a:extLst>
              </a:tr>
              <a:tr h="266363">
                <a:tc>
                  <a:txBody>
                    <a:bodyPr/>
                    <a:lstStyle/>
                    <a:p>
                      <a:pPr algn="ctr" fontAlgn="ctr">
                        <a:lnSpc>
                          <a:spcPct val="150000"/>
                        </a:lnSpc>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8081" marR="8081" marT="8081"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582113659"/>
                  </a:ext>
                </a:extLst>
              </a:tr>
            </a:tbl>
          </a:graphicData>
        </a:graphic>
      </p:graphicFrame>
      <p:sp>
        <p:nvSpPr>
          <p:cNvPr id="10" name="TextBox 22">
            <a:extLst>
              <a:ext uri="{FF2B5EF4-FFF2-40B4-BE49-F238E27FC236}">
                <a16:creationId xmlns:a16="http://schemas.microsoft.com/office/drawing/2014/main" id="{3A4912FF-C0A9-7131-6B99-9479E207BFF5}"/>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E6F8B57F-756D-346E-D1D5-8084A57AC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7547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00619" y="229426"/>
            <a:ext cx="5563309" cy="342900"/>
          </a:xfrm>
        </p:spPr>
        <p:txBody>
          <a:bodyPr>
            <a:normAutofit/>
          </a:bodyPr>
          <a:lstStyle/>
          <a:p>
            <a:r>
              <a:rPr lang="en-US" sz="1400" dirty="0">
                <a:solidFill>
                  <a:schemeClr val="tx1"/>
                </a:solidFill>
                <a:latin typeface="Arial" panose="020B0604020202020204" pitchFamily="34" charset="0"/>
              </a:rPr>
              <a:t>Executive Summary &amp; Conclusions</a:t>
            </a:r>
            <a:endParaRPr lang="en-IN" sz="1400" dirty="0">
              <a:solidFill>
                <a:schemeClr val="tx1"/>
              </a:solidFill>
              <a:latin typeface="Arial" panose="020B0604020202020204" pitchFamily="34" charset="0"/>
            </a:endParaRPr>
          </a:p>
        </p:txBody>
      </p:sp>
      <p:sp>
        <p:nvSpPr>
          <p:cNvPr id="6" name="Rectangle 5">
            <a:extLst>
              <a:ext uri="{FF2B5EF4-FFF2-40B4-BE49-F238E27FC236}">
                <a16:creationId xmlns:a16="http://schemas.microsoft.com/office/drawing/2014/main" id="{DE4A5C2C-D064-C81D-0A16-BB004CFB09AD}"/>
              </a:ext>
            </a:extLst>
          </p:cNvPr>
          <p:cNvSpPr/>
          <p:nvPr/>
        </p:nvSpPr>
        <p:spPr>
          <a:xfrm>
            <a:off x="100619" y="834433"/>
            <a:ext cx="8895893" cy="3429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Most Prominent Regions</a:t>
            </a:r>
          </a:p>
        </p:txBody>
      </p:sp>
      <p:sp>
        <p:nvSpPr>
          <p:cNvPr id="7" name="Rectangle 6">
            <a:extLst>
              <a:ext uri="{FF2B5EF4-FFF2-40B4-BE49-F238E27FC236}">
                <a16:creationId xmlns:a16="http://schemas.microsoft.com/office/drawing/2014/main" id="{9B9C6D0A-C05D-55A8-9377-F82707042D8C}"/>
              </a:ext>
            </a:extLst>
          </p:cNvPr>
          <p:cNvSpPr/>
          <p:nvPr/>
        </p:nvSpPr>
        <p:spPr>
          <a:xfrm>
            <a:off x="100618" y="1848711"/>
            <a:ext cx="8895893" cy="12949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XXX</a:t>
            </a:r>
          </a:p>
          <a:p>
            <a:pPr marL="171450" indent="-171450" algn="just">
              <a:lnSpc>
                <a:spcPct val="150000"/>
              </a:lnSpc>
              <a:buFont typeface="Arial" panose="020B0604020202020204" pitchFamily="34" charset="0"/>
              <a:buChar char="•"/>
            </a:pPr>
            <a:endParaRPr lang="en-US" sz="1000"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78348AE-4C1F-6B78-A8EF-70B83CEADE2C}"/>
              </a:ext>
            </a:extLst>
          </p:cNvPr>
          <p:cNvSpPr/>
          <p:nvPr/>
        </p:nvSpPr>
        <p:spPr>
          <a:xfrm>
            <a:off x="100619" y="1317562"/>
            <a:ext cx="8895893" cy="3429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Europe &amp; China In The Industrial Transducer Segment</a:t>
            </a:r>
          </a:p>
        </p:txBody>
      </p:sp>
      <p:sp>
        <p:nvSpPr>
          <p:cNvPr id="10" name="TextBox 9">
            <a:extLst>
              <a:ext uri="{FF2B5EF4-FFF2-40B4-BE49-F238E27FC236}">
                <a16:creationId xmlns:a16="http://schemas.microsoft.com/office/drawing/2014/main" id="{31AFB3A6-331D-2D17-6D4D-0D5E6DC0AF83}"/>
              </a:ext>
            </a:extLst>
          </p:cNvPr>
          <p:cNvSpPr txBox="1"/>
          <p:nvPr/>
        </p:nvSpPr>
        <p:spPr>
          <a:xfrm>
            <a:off x="100618" y="3268412"/>
            <a:ext cx="8895893" cy="335156"/>
          </a:xfrm>
          <a:prstGeom prst="rect">
            <a:avLst/>
          </a:prstGeom>
          <a:noFill/>
        </p:spPr>
        <p:txBody>
          <a:bodyPr wrap="square">
            <a:spAutoFit/>
          </a:bodyPr>
          <a:lstStyle/>
          <a:p>
            <a:pPr fontAlgn="base">
              <a:lnSpc>
                <a:spcPct val="150000"/>
              </a:lnSpc>
              <a:buSzPts val="1100"/>
            </a:pPr>
            <a:r>
              <a:rPr lang="en-US" sz="1200" b="1" u="sng" dirty="0">
                <a:latin typeface="Arial" panose="020B0604020202020204" pitchFamily="34" charset="0"/>
                <a:ea typeface="Arial" panose="020B0604020202020204" pitchFamily="34" charset="0"/>
              </a:rPr>
              <a:t>Sales Break-Up By Region, USD Million </a:t>
            </a:r>
          </a:p>
        </p:txBody>
      </p:sp>
      <p:graphicFrame>
        <p:nvGraphicFramePr>
          <p:cNvPr id="13" name="Table 12">
            <a:extLst>
              <a:ext uri="{FF2B5EF4-FFF2-40B4-BE49-F238E27FC236}">
                <a16:creationId xmlns:a16="http://schemas.microsoft.com/office/drawing/2014/main" id="{FA027478-132F-2CFE-E25B-3F7333C25788}"/>
              </a:ext>
            </a:extLst>
          </p:cNvPr>
          <p:cNvGraphicFramePr>
            <a:graphicFrameLocks noGrp="1"/>
          </p:cNvGraphicFramePr>
          <p:nvPr>
            <p:extLst>
              <p:ext uri="{D42A27DB-BD31-4B8C-83A1-F6EECF244321}">
                <p14:modId xmlns:p14="http://schemas.microsoft.com/office/powerpoint/2010/main" val="2193836801"/>
              </p:ext>
            </p:extLst>
          </p:nvPr>
        </p:nvGraphicFramePr>
        <p:xfrm>
          <a:off x="106017" y="3763837"/>
          <a:ext cx="8890493" cy="1650130"/>
        </p:xfrm>
        <a:graphic>
          <a:graphicData uri="http://schemas.openxmlformats.org/drawingml/2006/table">
            <a:tbl>
              <a:tblPr>
                <a:tableStyleId>{5C22544A-7EE6-4342-B048-85BDC9FD1C3A}</a:tableStyleId>
              </a:tblPr>
              <a:tblGrid>
                <a:gridCol w="2504246">
                  <a:extLst>
                    <a:ext uri="{9D8B030D-6E8A-4147-A177-3AD203B41FA5}">
                      <a16:colId xmlns:a16="http://schemas.microsoft.com/office/drawing/2014/main" val="724036537"/>
                    </a:ext>
                  </a:extLst>
                </a:gridCol>
                <a:gridCol w="2011779">
                  <a:extLst>
                    <a:ext uri="{9D8B030D-6E8A-4147-A177-3AD203B41FA5}">
                      <a16:colId xmlns:a16="http://schemas.microsoft.com/office/drawing/2014/main" val="3148362929"/>
                    </a:ext>
                  </a:extLst>
                </a:gridCol>
                <a:gridCol w="2135405">
                  <a:extLst>
                    <a:ext uri="{9D8B030D-6E8A-4147-A177-3AD203B41FA5}">
                      <a16:colId xmlns:a16="http://schemas.microsoft.com/office/drawing/2014/main" val="2689797132"/>
                    </a:ext>
                  </a:extLst>
                </a:gridCol>
                <a:gridCol w="2239063">
                  <a:extLst>
                    <a:ext uri="{9D8B030D-6E8A-4147-A177-3AD203B41FA5}">
                      <a16:colId xmlns:a16="http://schemas.microsoft.com/office/drawing/2014/main" val="3613343309"/>
                    </a:ext>
                  </a:extLst>
                </a:gridCol>
              </a:tblGrid>
              <a:tr h="244102">
                <a:tc>
                  <a:txBody>
                    <a:bodyPr/>
                    <a:lstStyle/>
                    <a:p>
                      <a:pPr algn="ctr" fontAlgn="ctr">
                        <a:lnSpc>
                          <a:spcPct val="150000"/>
                        </a:lnSpc>
                      </a:pPr>
                      <a:r>
                        <a:rPr lang="en-US" sz="1000" b="1" i="0" u="none" strike="noStrike" dirty="0">
                          <a:solidFill>
                            <a:schemeClr val="bg1"/>
                          </a:solidFill>
                          <a:effectLst/>
                          <a:latin typeface="Arial" panose="020B0604020202020204" pitchFamily="34" charset="0"/>
                          <a:cs typeface="Arial" panose="020B0604020202020204" pitchFamily="34" charset="0"/>
                        </a:rPr>
                        <a:t>Region</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081" marR="8081" marT="8081"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FY2017</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FY2021</a:t>
                      </a:r>
                    </a:p>
                  </a:txBody>
                  <a:tcPr marL="9525" marR="9525" marT="9525" marB="0" anchor="ctr">
                    <a:solidFill>
                      <a:schemeClr val="tx1"/>
                    </a:solidFill>
                  </a:tcPr>
                </a:tc>
                <a:tc>
                  <a:txBody>
                    <a:bodyPr/>
                    <a:lstStyle/>
                    <a:p>
                      <a:pPr algn="ctr" fontAlgn="ctr">
                        <a:lnSpc>
                          <a:spcPct val="150000"/>
                        </a:lnSpc>
                      </a:pPr>
                      <a:r>
                        <a:rPr lang="en-IN" sz="1000" b="1" i="0" u="none" strike="noStrike" dirty="0">
                          <a:solidFill>
                            <a:schemeClr val="bg1"/>
                          </a:solidFill>
                          <a:effectLst/>
                          <a:latin typeface="Arial" panose="020B0604020202020204" pitchFamily="34" charset="0"/>
                          <a:cs typeface="Arial" panose="020B0604020202020204" pitchFamily="34" charset="0"/>
                        </a:rPr>
                        <a:t>FY2022</a:t>
                      </a:r>
                    </a:p>
                  </a:txBody>
                  <a:tcPr marL="9525" marR="9525" marT="9525" marB="0" anchor="ctr">
                    <a:solidFill>
                      <a:schemeClr val="tx1"/>
                    </a:solidFill>
                  </a:tcPr>
                </a:tc>
                <a:extLst>
                  <a:ext uri="{0D108BD9-81ED-4DB2-BD59-A6C34878D82A}">
                    <a16:rowId xmlns:a16="http://schemas.microsoft.com/office/drawing/2014/main" val="430893838"/>
                  </a:ext>
                </a:extLst>
              </a:tr>
              <a:tr h="234338">
                <a:tc>
                  <a:txBody>
                    <a:bodyPr/>
                    <a:lstStyle/>
                    <a:p>
                      <a:pPr algn="ctr" fontAlgn="ctr">
                        <a:lnSpc>
                          <a:spcPct val="150000"/>
                        </a:lnSpc>
                      </a:pPr>
                      <a:r>
                        <a:rPr lang="en-IN" sz="1000" b="0" i="0" u="none" strike="noStrike" dirty="0">
                          <a:solidFill>
                            <a:srgbClr val="000000"/>
                          </a:solidFill>
                          <a:effectLst/>
                          <a:latin typeface="Arial" panose="020B0604020202020204" pitchFamily="34" charset="0"/>
                          <a:cs typeface="Arial" panose="020B0604020202020204" pitchFamily="34" charset="0"/>
                        </a:rPr>
                        <a:t>XXX</a:t>
                      </a: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546855591"/>
                  </a:ext>
                </a:extLst>
              </a:tr>
              <a:tr h="234338">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363072510"/>
                  </a:ext>
                </a:extLst>
              </a:tr>
              <a:tr h="234338">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575240072"/>
                  </a:ext>
                </a:extLst>
              </a:tr>
              <a:tr h="234338">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354500840"/>
                  </a:ext>
                </a:extLst>
              </a:tr>
              <a:tr h="234338">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0" algn="ctr" defTabSz="914400" rtl="0" eaLnBrk="1" fontAlgn="ctr" latinLnBrk="0" hangingPunct="1">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marL="0" algn="ctr" defTabSz="914400" rtl="0" eaLnBrk="1" fontAlgn="ctr" latinLnBrk="0" hangingPunct="1">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0" marR="0" marT="0" marB="0" anchor="ctr"/>
                </a:tc>
                <a:tc>
                  <a:txBody>
                    <a:bodyPr/>
                    <a:lstStyle/>
                    <a:p>
                      <a:pPr marL="0" algn="ctr" defTabSz="914400" rtl="0" eaLnBrk="1" fontAlgn="ctr" latinLnBrk="0" hangingPunct="1">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2537084955"/>
                  </a:ext>
                </a:extLst>
              </a:tr>
              <a:tr h="234338">
                <a:tc>
                  <a:txBody>
                    <a:bodyPr/>
                    <a:lstStyle/>
                    <a:p>
                      <a:pPr algn="ctr" fontAlgn="ctr">
                        <a:lnSpc>
                          <a:spcPct val="150000"/>
                        </a:lnSpc>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50000"/>
                        </a:lnSpc>
                      </a:pPr>
                      <a:r>
                        <a:rPr kumimoji="0" lang="en-IN"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582113659"/>
                  </a:ext>
                </a:extLst>
              </a:tr>
            </a:tbl>
          </a:graphicData>
        </a:graphic>
      </p:graphicFrame>
      <p:sp>
        <p:nvSpPr>
          <p:cNvPr id="11" name="TextBox 22">
            <a:extLst>
              <a:ext uri="{FF2B5EF4-FFF2-40B4-BE49-F238E27FC236}">
                <a16:creationId xmlns:a16="http://schemas.microsoft.com/office/drawing/2014/main" id="{C519AF0B-B604-B20E-0907-42ABAE67E506}"/>
              </a:ext>
            </a:extLst>
          </p:cNvPr>
          <p:cNvSpPr txBox="1"/>
          <p:nvPr/>
        </p:nvSpPr>
        <p:spPr>
          <a:xfrm>
            <a:off x="5506081" y="6442669"/>
            <a:ext cx="3490718" cy="229743"/>
          </a:xfrm>
          <a:prstGeom prst="rect">
            <a:avLst/>
          </a:prstGeom>
          <a:noFill/>
        </p:spPr>
        <p:txBody>
          <a:bodyPr wrap="square" rtlCol="0">
            <a:spAutoFit/>
          </a:bodyPr>
          <a:lstStyle/>
          <a:p>
            <a:pPr algn="r" fontAlgn="base">
              <a:lnSpc>
                <a:spcPct val="107000"/>
              </a:lnSpc>
              <a:spcAft>
                <a:spcPts val="600"/>
              </a:spcAft>
            </a:pP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IN" sz="900" i="1" dirty="0" err="1">
                <a:solidFill>
                  <a:srgbClr val="000000"/>
                </a:solidFill>
                <a:latin typeface="Arial" panose="020B0604020202020204" pitchFamily="34" charset="0"/>
                <a:ea typeface="Verdana" panose="020B0604030504040204" pitchFamily="34" charset="0"/>
                <a:cs typeface="Arial" panose="020B0604020202020204" pitchFamily="34" charset="0"/>
              </a:rPr>
              <a:t>TechSci</a:t>
            </a:r>
            <a:r>
              <a:rPr lang="en-IN" sz="900" i="1" dirty="0">
                <a:solidFill>
                  <a:srgbClr val="000000"/>
                </a:solidFill>
                <a:latin typeface="Arial" panose="020B0604020202020204" pitchFamily="34" charset="0"/>
                <a:ea typeface="Verdana" panose="020B0604030504040204" pitchFamily="34" charset="0"/>
                <a:cs typeface="Arial" panose="020B0604020202020204" pitchFamily="34" charset="0"/>
              </a:rPr>
              <a:t> Research</a:t>
            </a:r>
            <a:endParaRPr lang="en-IN" sz="1600"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4DEAAD01-E4D1-6529-B89A-77E14F22B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0252431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21366</TotalTime>
  <Words>10859</Words>
  <Application>Microsoft Office PowerPoint</Application>
  <PresentationFormat>On-screen Show (4:3)</PresentationFormat>
  <Paragraphs>1284</Paragraphs>
  <Slides>49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Calibri Light</vt:lpstr>
      <vt:lpstr>Montserrat</vt:lpstr>
      <vt:lpstr>Neue Haas Grotesk Display Std 75</vt:lpstr>
      <vt:lpstr>Univers-Light-Normal</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Sidhi Mishra</dc:creator>
  <cp:lastModifiedBy>Hardik Malhotra</cp:lastModifiedBy>
  <cp:revision>139</cp:revision>
  <dcterms:created xsi:type="dcterms:W3CDTF">2022-06-01T03:14:01Z</dcterms:created>
  <dcterms:modified xsi:type="dcterms:W3CDTF">2023-04-25T05:13:54Z</dcterms:modified>
</cp:coreProperties>
</file>